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91" r:id="rId1"/>
  </p:sldMasterIdLst>
  <p:notesMasterIdLst>
    <p:notesMasterId r:id="rId11"/>
  </p:notesMasterIdLst>
  <p:handoutMasterIdLst>
    <p:handoutMasterId r:id="rId12"/>
  </p:handoutMasterIdLst>
  <p:sldIdLst>
    <p:sldId id="313" r:id="rId2"/>
    <p:sldId id="2145706758" r:id="rId3"/>
    <p:sldId id="4630" r:id="rId4"/>
    <p:sldId id="2145706762" r:id="rId5"/>
    <p:sldId id="2145706768" r:id="rId6"/>
    <p:sldId id="1180" r:id="rId7"/>
    <p:sldId id="2145706764" r:id="rId8"/>
    <p:sldId id="2145706769" r:id="rId9"/>
    <p:sldId id="2145706760" r:id="rId10"/>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Inter" panose="02000503000000020004" pitchFamily="2" charset="0"/>
      <p:regular r:id="rId17"/>
      <p:bold r:id="rId18"/>
    </p:embeddedFont>
    <p:embeddedFont>
      <p:font typeface="Lato" panose="020F0502020204030203" pitchFamily="34" charset="0"/>
      <p:regular r:id="rId19"/>
      <p:bold r:id="rId20"/>
      <p:italic r:id="rId21"/>
      <p:boldItalic r:id="rId22"/>
    </p:embeddedFont>
    <p:embeddedFont>
      <p:font typeface="Lora SemiBold" pitchFamily="2" charset="0"/>
      <p:bold r:id="rId23"/>
      <p:boldItalic r:id="rId24"/>
    </p:embeddedFont>
    <p:embeddedFont>
      <p:font typeface="Roboto Light" panose="02000000000000000000" pitchFamily="2" charset="0"/>
      <p:regular r:id="rId25"/>
      <p:italic r:id="rId26"/>
    </p:embeddedFont>
    <p:embeddedFont>
      <p:font typeface="Times" panose="020206030504050203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28B805-B782-44E7-FDDD-603FD180BE6C}" name="Annie Coppel" initials="AC" userId="S::Annie.coppel@nice.org.uk::a69a5f8e-4fff-490e-be05-7fb77f2e83dc" providerId="AD"/>
  <p188:author id="{323734CF-B3C9-DF78-E2C9-B5264F8BB4A5}" name="Deborah OCallaghan" initials="DO" userId="S::Deborah.Ocallaghan@nice.org.uk::745e8fc9-0c4e-4102-9ace-17350eeb99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Scott"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096"/>
    <a:srgbClr val="F7F4F1"/>
    <a:srgbClr val="00436C"/>
    <a:srgbClr val="FBF4EE"/>
    <a:srgbClr val="EFEECB"/>
    <a:srgbClr val="18646E"/>
    <a:srgbClr val="0000FF"/>
    <a:srgbClr val="222222"/>
    <a:srgbClr val="FFFFFF"/>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49" autoAdjust="0"/>
    <p:restoredTop sz="93792" autoAdjust="0"/>
  </p:normalViewPr>
  <p:slideViewPr>
    <p:cSldViewPr snapToGrid="0" snapToObjects="1">
      <p:cViewPr varScale="1">
        <p:scale>
          <a:sx n="67" d="100"/>
          <a:sy n="67" d="100"/>
        </p:scale>
        <p:origin x="95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snapToGrid="0" snapToObjects="1">
      <p:cViewPr varScale="1">
        <p:scale>
          <a:sx n="106" d="100"/>
          <a:sy n="106" d="100"/>
        </p:scale>
        <p:origin x="444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7B4E0-C5AF-4E67-A372-F7A03C7E29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831CFB-1E73-40F4-AB1A-D345A7F8CA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99B0F1-6494-479E-9AB9-629C0F1571D6}" type="datetimeFigureOut">
              <a:rPr lang="en-GB" smtClean="0"/>
              <a:t>10/10/2022</a:t>
            </a:fld>
            <a:endParaRPr lang="en-GB"/>
          </a:p>
        </p:txBody>
      </p:sp>
      <p:sp>
        <p:nvSpPr>
          <p:cNvPr id="4" name="Footer Placeholder 3">
            <a:extLst>
              <a:ext uri="{FF2B5EF4-FFF2-40B4-BE49-F238E27FC236}">
                <a16:creationId xmlns:a16="http://schemas.microsoft.com/office/drawing/2014/main" id="{FC8C8A56-2EE4-4E74-BCEC-B277CFD21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52F1CB3-6147-438D-AE3F-8D3A9D32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6832AD-622C-4DA7-9523-4C5A8793F563}" type="slidenum">
              <a:rPr lang="en-GB" smtClean="0"/>
              <a:t>‹#›</a:t>
            </a:fld>
            <a:endParaRPr lang="en-GB"/>
          </a:p>
        </p:txBody>
      </p:sp>
    </p:spTree>
    <p:extLst>
      <p:ext uri="{BB962C8B-B14F-4D97-AF65-F5344CB8AC3E}">
        <p14:creationId xmlns:p14="http://schemas.microsoft.com/office/powerpoint/2010/main" val="351852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D7A42-0977-2147-8194-01C3DBCDFF3E}"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2B9AF-1FF3-B64A-A57E-17202D6D58C9}" type="slidenum">
              <a:rPr lang="en-US" smtClean="0"/>
              <a:t>‹#›</a:t>
            </a:fld>
            <a:endParaRPr lang="en-US"/>
          </a:p>
        </p:txBody>
      </p:sp>
    </p:spTree>
    <p:extLst>
      <p:ext uri="{BB962C8B-B14F-4D97-AF65-F5344CB8AC3E}">
        <p14:creationId xmlns:p14="http://schemas.microsoft.com/office/powerpoint/2010/main" val="42326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800" dirty="0"/>
              <a:t>NICE, the national institute for health and care excellence, is a government funded, public body. It is an independent organisation, responsible for providing national guidance and advice to improve health and social care across the UK. It aims to put evidence at the heart of health and care decision making and it works to improve the quality, safety and equity of care and to ensure better outcomes for people using the health and care service. </a:t>
            </a:r>
          </a:p>
          <a:p>
            <a:endParaRPr lang="en-GB" dirty="0"/>
          </a:p>
          <a:p>
            <a:endParaRPr lang="en-US" dirty="0"/>
          </a:p>
        </p:txBody>
      </p:sp>
      <p:sp>
        <p:nvSpPr>
          <p:cNvPr id="4" name="Slide Number Placeholder 3"/>
          <p:cNvSpPr>
            <a:spLocks noGrp="1"/>
          </p:cNvSpPr>
          <p:nvPr>
            <p:ph type="sldNum" sz="quarter" idx="5"/>
          </p:nvPr>
        </p:nvSpPr>
        <p:spPr/>
        <p:txBody>
          <a:bodyPr/>
          <a:lstStyle/>
          <a:p>
            <a:fld id="{3D92B9AF-1FF3-B64A-A57E-17202D6D58C9}" type="slidenum">
              <a:rPr lang="en-US" smtClean="0"/>
              <a:t>1</a:t>
            </a:fld>
            <a:endParaRPr lang="en-US"/>
          </a:p>
        </p:txBody>
      </p:sp>
    </p:spTree>
    <p:extLst>
      <p:ext uri="{BB962C8B-B14F-4D97-AF65-F5344CB8AC3E}">
        <p14:creationId xmlns:p14="http://schemas.microsoft.com/office/powerpoint/2010/main" val="318697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NICE is asked to put together guidance on a topic, there is a robust process it follows including putting together a committee of independent experts, lay people, service users and front line staff who meet several times over the course of a guideline development. The committee reviews all the available evidence on the topic and also looks at not only effectiveness but extent of uncertainty, social values, ethics, equity and rights, the practicalities of implementation and cost effectiveness. </a:t>
            </a:r>
          </a:p>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2</a:t>
            </a:fld>
            <a:endParaRPr lang="en-US"/>
          </a:p>
        </p:txBody>
      </p:sp>
    </p:spTree>
    <p:extLst>
      <p:ext uri="{BB962C8B-B14F-4D97-AF65-F5344CB8AC3E}">
        <p14:creationId xmlns:p14="http://schemas.microsoft.com/office/powerpoint/2010/main" val="286943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Having reviewed all the available evidence, NICE publishes recommendations on what is safe, effective and cost effective practice across health, public health and social care. Where the committee would like to say something but there is a gap in the evidence, NICE will often make ‘recommendations for research’ highlighting the research question and rationale. </a:t>
            </a:r>
          </a:p>
          <a:p>
            <a:r>
              <a:rPr lang="en-US" sz="800" dirty="0"/>
              <a:t>Each year, several research recommendations are put forward for funding calls via the national institute for health research  - the NIHR, the research arm of the NHS or in projects </a:t>
            </a:r>
          </a:p>
          <a:p>
            <a:endParaRPr lang="en-US" sz="800" dirty="0"/>
          </a:p>
          <a:p>
            <a:r>
              <a:rPr lang="en-US" sz="800" dirty="0"/>
              <a:t>You can view all our recommendations and those for research on our website on a guideline ‘landing page’, specific for that topic. </a:t>
            </a:r>
          </a:p>
        </p:txBody>
      </p:sp>
      <p:sp>
        <p:nvSpPr>
          <p:cNvPr id="4" name="Slide Number Placeholder 3"/>
          <p:cNvSpPr>
            <a:spLocks noGrp="1"/>
          </p:cNvSpPr>
          <p:nvPr>
            <p:ph type="sldNum" sz="quarter" idx="5"/>
          </p:nvPr>
        </p:nvSpPr>
        <p:spPr/>
        <p:txBody>
          <a:bodyPr/>
          <a:lstStyle/>
          <a:p>
            <a:fld id="{3D92B9AF-1FF3-B64A-A57E-17202D6D58C9}" type="slidenum">
              <a:rPr lang="en-US" smtClean="0"/>
              <a:t>3</a:t>
            </a:fld>
            <a:endParaRPr lang="en-US"/>
          </a:p>
        </p:txBody>
      </p:sp>
    </p:spTree>
    <p:extLst>
      <p:ext uri="{BB962C8B-B14F-4D97-AF65-F5344CB8AC3E}">
        <p14:creationId xmlns:p14="http://schemas.microsoft.com/office/powerpoint/2010/main" val="2636730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the front page of NICE’s website.</a:t>
            </a:r>
          </a:p>
          <a:p>
            <a:r>
              <a:rPr lang="en-GB" dirty="0"/>
              <a:t>There is search bar at the top of the webpage to search NICE for a specific topic.  This is useful if you know what you are looking for.</a:t>
            </a:r>
          </a:p>
          <a:p>
            <a:r>
              <a:rPr lang="en-GB" dirty="0"/>
              <a:t>There is also the option to browse by topic.  You can see on the left hand side of the webpage the option to view all guidance, below this if you click on health and social care delivery you are taken to a list of Health and social care topics and can pick Children’s social care.  This will take you to the guideline landing page for Children’s social care where there are links to everything NICE has published on this topic.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401C6C4-5A81-4104-A185-69528B521397}" type="slidenum">
              <a:rPr lang="en-GB" smtClean="0"/>
              <a:t>4</a:t>
            </a:fld>
            <a:endParaRPr lang="en-GB"/>
          </a:p>
        </p:txBody>
      </p:sp>
    </p:spTree>
    <p:extLst>
      <p:ext uri="{BB962C8B-B14F-4D97-AF65-F5344CB8AC3E}">
        <p14:creationId xmlns:p14="http://schemas.microsoft.com/office/powerpoint/2010/main" val="131303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E0E0E"/>
                </a:solidFill>
                <a:effectLst/>
                <a:latin typeface="Inter" panose="02000503000000020004" pitchFamily="2" charset="0"/>
              </a:rPr>
              <a:t>This is an example of one of our guidelines.</a:t>
            </a:r>
          </a:p>
          <a:p>
            <a:r>
              <a:rPr lang="en-GB" sz="1200" b="0" i="0" dirty="0">
                <a:solidFill>
                  <a:srgbClr val="0E0E0E"/>
                </a:solidFill>
                <a:effectLst/>
                <a:latin typeface="Inter" panose="02000503000000020004" pitchFamily="2" charset="0"/>
              </a:rPr>
              <a:t>The looked-after children and young people guideline covers how organisations, practitioners and carers should work together to deliver high-quality care, stable placements and nurturing relationships for looked-after children and young people. It aims to help these children and young people reach their full potential and have the same opportunities as their peers.</a:t>
            </a:r>
          </a:p>
          <a:p>
            <a:endParaRPr lang="en-GB" sz="1200" b="0" i="0" dirty="0">
              <a:solidFill>
                <a:srgbClr val="0E0E0E"/>
              </a:solidFill>
              <a:effectLst/>
              <a:latin typeface="Inter" panose="02000503000000020004" pitchFamily="2" charset="0"/>
            </a:endParaRPr>
          </a:p>
          <a:p>
            <a:r>
              <a:rPr lang="en-US" sz="1000" dirty="0"/>
              <a:t>Looking at the webpage you can use the list on the left to quickly jump to different parts of the guidance.</a:t>
            </a:r>
          </a:p>
          <a:p>
            <a:r>
              <a:rPr lang="en-US" sz="1000" dirty="0"/>
              <a:t>The recommendations are a list of evidence-based recommendations, they describe practice that is effective and also improves the children and young people’s experience of care.  For example, recommendation 1.2.19 highlights the importance of overnight stays with friends for children and young people and recommends that safeguarding checks are completed in good time so as to not cause a barrier to relationships.  This recommendation could be used in practice to support you as the social worker prioritise this piece of work, which may be competing with a never ending to do list. </a:t>
            </a:r>
          </a:p>
          <a:p>
            <a:endParaRPr lang="en-US" sz="1000" dirty="0"/>
          </a:p>
          <a:p>
            <a:r>
              <a:rPr lang="en-US" sz="1000" dirty="0"/>
              <a:t>You can also click on tools and resources at the top of the webpage to see tools published or endorsed by NICE to support you to put the guidance into practice.  </a:t>
            </a:r>
          </a:p>
          <a:p>
            <a:endParaRPr lang="en-GB" dirty="0"/>
          </a:p>
        </p:txBody>
      </p:sp>
      <p:sp>
        <p:nvSpPr>
          <p:cNvPr id="4" name="Slide Number Placeholder 3"/>
          <p:cNvSpPr>
            <a:spLocks noGrp="1"/>
          </p:cNvSpPr>
          <p:nvPr>
            <p:ph type="sldNum" sz="quarter" idx="5"/>
          </p:nvPr>
        </p:nvSpPr>
        <p:spPr/>
        <p:txBody>
          <a:bodyPr/>
          <a:lstStyle/>
          <a:p>
            <a:fld id="{3D92B9AF-1FF3-B64A-A57E-17202D6D58C9}" type="slidenum">
              <a:rPr lang="en-US" smtClean="0"/>
              <a:t>5</a:t>
            </a:fld>
            <a:endParaRPr lang="en-US"/>
          </a:p>
        </p:txBody>
      </p:sp>
    </p:spTree>
    <p:extLst>
      <p:ext uri="{BB962C8B-B14F-4D97-AF65-F5344CB8AC3E}">
        <p14:creationId xmlns:p14="http://schemas.microsoft.com/office/powerpoint/2010/main" val="164983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043056"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NICE guidelines support the development of the quality standards. Quality Standards are a prioritised set of statements about quality, which are designed to drive forward and monitor quality improvement in specific areas of care.  They identify priority areas for quality improvement and they cover areas where there is known unwarranted variation in care</a:t>
            </a:r>
          </a:p>
          <a:p>
            <a:pPr marL="171450" marR="0" lvl="0" indent="-171450" algn="l" defTabSz="1043056"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GB" sz="3300" dirty="0">
                <a:ea typeface="Times New Roman" panose="02020603050405020304" pitchFamily="18" charset="0"/>
                <a:cs typeface="Times New Roman" panose="02020603050405020304" pitchFamily="18" charset="0"/>
              </a:rPr>
              <a:t>Each quality standard is made up of </a:t>
            </a:r>
            <a:r>
              <a:rPr lang="en-GB" sz="3300" b="1" dirty="0">
                <a:ea typeface="Times New Roman" panose="02020603050405020304" pitchFamily="18" charset="0"/>
                <a:cs typeface="Times New Roman" panose="02020603050405020304" pitchFamily="18" charset="0"/>
              </a:rPr>
              <a:t>Quality Statements; </a:t>
            </a:r>
            <a:r>
              <a:rPr lang="en-GB" sz="3300" dirty="0">
                <a:ea typeface="Times New Roman" panose="02020603050405020304" pitchFamily="18" charset="0"/>
                <a:cs typeface="Times New Roman" panose="02020603050405020304" pitchFamily="18" charset="0"/>
              </a:rPr>
              <a:t>usually around 5; and the statements of quality are designed to be very clear, concise and measurable. </a:t>
            </a:r>
          </a:p>
          <a:p>
            <a:pPr marL="171450" marR="0" lvl="0" indent="-171450" algn="l" defTabSz="1043056" rtl="0" eaLnBrk="1" fontAlgn="auto" latinLnBrk="0" hangingPunct="1">
              <a:lnSpc>
                <a:spcPct val="100000"/>
              </a:lnSpc>
              <a:spcBef>
                <a:spcPts val="0"/>
              </a:spcBef>
              <a:spcAft>
                <a:spcPts val="450"/>
              </a:spcAft>
              <a:buClrTx/>
              <a:buSzTx/>
              <a:buFont typeface="Arial" panose="020B0604020202020204" pitchFamily="34" charset="0"/>
              <a:buChar char="•"/>
              <a:tabLst/>
              <a:defRPr/>
            </a:pPr>
            <a:r>
              <a:rPr lang="en-GB" sz="3300" dirty="0">
                <a:ea typeface="Times New Roman" panose="02020603050405020304" pitchFamily="18" charset="0"/>
                <a:cs typeface="Times New Roman" panose="02020603050405020304" pitchFamily="18" charset="0"/>
              </a:rPr>
              <a:t>They describe what good care looks like and are accompanied by measures which help organisations and teams to identify variation and measure progress as they seek to improve what they do</a:t>
            </a:r>
          </a:p>
          <a:p>
            <a:pPr marL="571626" indent="-329729" defTabSz="946052">
              <a:lnSpc>
                <a:spcPts val="2540"/>
              </a:lnSpc>
              <a:spcBef>
                <a:spcPts val="771"/>
              </a:spcBef>
              <a:buClr>
                <a:prstClr val="white"/>
              </a:buClr>
              <a:buFont typeface="Arial" pitchFamily="34" charset="0"/>
              <a:buChar char="•"/>
              <a:defRPr/>
            </a:pPr>
            <a:endParaRPr lang="en-GB" sz="1000" dirty="0">
              <a:solidFill>
                <a:prstClr val="white"/>
              </a:solidFill>
              <a:latin typeface="Lato"/>
            </a:endParaRPr>
          </a:p>
          <a:p>
            <a:pPr marL="241897" indent="0" defTabSz="946052">
              <a:lnSpc>
                <a:spcPts val="2540"/>
              </a:lnSpc>
              <a:spcBef>
                <a:spcPts val="771"/>
              </a:spcBef>
              <a:buClr>
                <a:prstClr val="white"/>
              </a:buClr>
              <a:buFont typeface="Arial" pitchFamily="34" charset="0"/>
              <a:buNone/>
              <a:defRPr/>
            </a:pPr>
            <a:endParaRPr lang="en-GB" sz="1000" dirty="0">
              <a:solidFill>
                <a:prstClr val="white"/>
              </a:solidFill>
              <a:latin typeface="Lato"/>
            </a:endParaRPr>
          </a:p>
          <a:p>
            <a:pPr marL="0" marR="0" lvl="0" indent="0" algn="l" defTabSz="1043056" rtl="0" eaLnBrk="1" fontAlgn="auto" latinLnBrk="0" hangingPunct="1">
              <a:lnSpc>
                <a:spcPct val="100000"/>
              </a:lnSpc>
              <a:spcBef>
                <a:spcPts val="0"/>
              </a:spcBef>
              <a:spcAft>
                <a:spcPts val="45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6</a:t>
            </a:fld>
            <a:endParaRPr lang="en-GB" dirty="0"/>
          </a:p>
        </p:txBody>
      </p:sp>
    </p:spTree>
    <p:extLst>
      <p:ext uri="{BB962C8B-B14F-4D97-AF65-F5344CB8AC3E}">
        <p14:creationId xmlns:p14="http://schemas.microsoft.com/office/powerpoint/2010/main" val="310239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one of our quality standards.</a:t>
            </a:r>
          </a:p>
          <a:p>
            <a:endParaRPr lang="en-GB" dirty="0"/>
          </a:p>
          <a:p>
            <a:r>
              <a:rPr lang="en-GB" dirty="0"/>
              <a:t>This is the quality standard on child abuse and neglect.  It covers recognising, assessing and responding to abuse and neglect of children and young people under 18.  It covers physical, sexual and emotional abuse.  This quality standard describes high quality care in priority areas for improvement.  It does not cover areas of national policy, such as legislative changes and statutory requirements.</a:t>
            </a:r>
          </a:p>
          <a:p>
            <a:r>
              <a:rPr lang="en-GB" dirty="0"/>
              <a:t>There are 5 statements describing key markers of high-quality, cost effective support for children and young people who have experienced abuse or neglect.  </a:t>
            </a:r>
          </a:p>
          <a:p>
            <a:r>
              <a:rPr lang="en-GB" dirty="0"/>
              <a:t>For example, statement 1 states that Children and young people who display marked changes in behaviour or emotional state are encouraged to talk about their wellbeing.</a:t>
            </a:r>
          </a:p>
          <a:p>
            <a:endParaRPr lang="en-GB" dirty="0"/>
          </a:p>
          <a:p>
            <a:r>
              <a:rPr lang="en-GB" dirty="0"/>
              <a:t>Each statement includes information on the rationale for its inclusion, quality measures you can use and where you might find data, what it means for different audiences (providers, practitioners, commissioners, service users), source guidance, definition of terms and equality and diversity considerations.</a:t>
            </a:r>
          </a:p>
        </p:txBody>
      </p:sp>
      <p:sp>
        <p:nvSpPr>
          <p:cNvPr id="4" name="Slide Number Placeholder 3"/>
          <p:cNvSpPr>
            <a:spLocks noGrp="1"/>
          </p:cNvSpPr>
          <p:nvPr>
            <p:ph type="sldNum" sz="quarter" idx="5"/>
          </p:nvPr>
        </p:nvSpPr>
        <p:spPr/>
        <p:txBody>
          <a:bodyPr/>
          <a:lstStyle/>
          <a:p>
            <a:fld id="{3D92B9AF-1FF3-B64A-A57E-17202D6D58C9}" type="slidenum">
              <a:rPr lang="en-US" smtClean="0"/>
              <a:t>7</a:t>
            </a:fld>
            <a:endParaRPr lang="en-US"/>
          </a:p>
        </p:txBody>
      </p:sp>
    </p:spTree>
    <p:extLst>
      <p:ext uri="{BB962C8B-B14F-4D97-AF65-F5344CB8AC3E}">
        <p14:creationId xmlns:p14="http://schemas.microsoft.com/office/powerpoint/2010/main" val="318591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small selection of some of the NICE guidelines and quality standards that may be applicable to your job role.  Hopefully, this demonstrates the wide variety of topics that NICE has published guidance and quality standards on.</a:t>
            </a:r>
          </a:p>
          <a:p>
            <a:r>
              <a:rPr lang="en-GB" dirty="0"/>
              <a:t>There are 111 products published on the topic of Children’s social care and so it is worth spending some time on the website to see which ones are most relevant to you.</a:t>
            </a:r>
          </a:p>
        </p:txBody>
      </p:sp>
    </p:spTree>
    <p:extLst>
      <p:ext uri="{BB962C8B-B14F-4D97-AF65-F5344CB8AC3E}">
        <p14:creationId xmlns:p14="http://schemas.microsoft.com/office/powerpoint/2010/main" val="242841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NICE has worked with SCIE to develop quick guides for social care.  They have been developed to give key information for social care topics in a simple, visual format.  Quick guides have been used in a number of ways to support implementation of NICE and evidence based practice, including in team meetings, staff supervision and staff induction or training.  For example, the quick guide on promoting wellbeing and positive identity for a child or young person who is looked after reminds practitioners to make sure they are sensitive and empathetic in the language used in care records and the way they describe events, bearing in mind that the people they are writing about may read these records.</a:t>
            </a:r>
          </a:p>
          <a:p>
            <a:r>
              <a:rPr lang="en-GB" sz="1800" kern="1200" dirty="0">
                <a:solidFill>
                  <a:srgbClr val="000000"/>
                </a:solidFill>
                <a:effectLst/>
                <a:latin typeface="Inter" panose="02000503000000020004" pitchFamily="2" charset="0"/>
                <a:ea typeface="Times New Roman" panose="02020603050405020304" pitchFamily="18" charset="0"/>
                <a:cs typeface="Times New Roman" panose="02020603050405020304" pitchFamily="18" charset="0"/>
              </a:rPr>
              <a:t>As with our guidance and quality standards the quick guides cover a range of different topics, a few of them are shown on this slide.  Please do have a look at the NICE website and see which quick guides are most useful in your team.</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D92B9AF-1FF3-B64A-A57E-17202D6D58C9}" type="slidenum">
              <a:rPr lang="en-US" smtClean="0"/>
              <a:t>9</a:t>
            </a:fld>
            <a:endParaRPr lang="en-US"/>
          </a:p>
        </p:txBody>
      </p:sp>
    </p:spTree>
    <p:extLst>
      <p:ext uri="{BB962C8B-B14F-4D97-AF65-F5344CB8AC3E}">
        <p14:creationId xmlns:p14="http://schemas.microsoft.com/office/powerpoint/2010/main" val="1968797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endParaRPr lang="en-US" dirty="0"/>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272840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mple Page (Blue)">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AE709-476B-A489-7DC7-5DA16C7CFE73}"/>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2502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Column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(1 column)</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84944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Inter" panose="02000503000000020004" pitchFamily="2" charset="0"/>
                <a:ea typeface="Inter" panose="02000503000000020004" pitchFamily="2" charset="0"/>
              </a:defRPr>
            </a:lvl1pPr>
            <a:lvl2pPr marL="742950" indent="-285750">
              <a:lnSpc>
                <a:spcPct val="150000"/>
              </a:lnSpc>
              <a:buFont typeface="Arial" panose="020B0604020202020204" pitchFamily="34" charset="0"/>
              <a:buChar char="•"/>
              <a:tabLst>
                <a:tab pos="809625" algn="l"/>
              </a:tabLst>
              <a:defRPr sz="1800">
                <a:solidFill>
                  <a:schemeClr val="tx1"/>
                </a:solidFill>
                <a:latin typeface="Inter" panose="02000503000000020004" pitchFamily="2" charset="0"/>
                <a:ea typeface="Inter" panose="02000503000000020004" pitchFamily="2" charset="0"/>
              </a:defRPr>
            </a:lvl2pPr>
            <a:lvl3pPr marL="12001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3pPr>
            <a:lvl4pPr marL="16573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1126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One Column (Grey)">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4"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69F6042C-4FF5-9C78-773F-A908D7CF358C}"/>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3011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ne Column (Blu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44831D-77BF-5F4B-B60B-55D5C0D74FE3}"/>
              </a:ext>
            </a:extLst>
          </p:cNvPr>
          <p:cNvSpPr>
            <a:spLocks noGrp="1"/>
          </p:cNvSpPr>
          <p:nvPr>
            <p:ph type="ctrTitle" hasCustomPrompt="1"/>
          </p:nvPr>
        </p:nvSpPr>
        <p:spPr>
          <a:xfrm>
            <a:off x="496383" y="487510"/>
            <a:ext cx="11080069"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(1 column)</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6" name="Slide Number Placeholder 3">
            <a:extLst>
              <a:ext uri="{FF2B5EF4-FFF2-40B4-BE49-F238E27FC236}">
                <a16:creationId xmlns:a16="http://schemas.microsoft.com/office/drawing/2014/main" id="{AFF83454-999B-528A-ABD5-5E6295622CE6}"/>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3126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70744"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(2 columns)</a:t>
            </a:r>
            <a:br>
              <a:rPr lang="en-US" dirty="0"/>
            </a:br>
            <a:endParaRPr lang="en-US" dirty="0"/>
          </a:p>
        </p:txBody>
      </p:sp>
      <p:sp>
        <p:nvSpPr>
          <p:cNvPr id="10"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sp>
        <p:nvSpPr>
          <p:cNvPr id="8" name="Title 1">
            <a:extLst>
              <a:ext uri="{FF2B5EF4-FFF2-40B4-BE49-F238E27FC236}">
                <a16:creationId xmlns:a16="http://schemas.microsoft.com/office/drawing/2014/main" id="{6844831D-77BF-5F4B-B60B-55D5C0D74FE3}"/>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7" name="Title 1">
            <a:extLst>
              <a:ext uri="{FF2B5EF4-FFF2-40B4-BE49-F238E27FC236}">
                <a16:creationId xmlns:a16="http://schemas.microsoft.com/office/drawing/2014/main" id="{52FBD5A5-7A2B-0609-A33F-1EEE51712C01}"/>
              </a:ext>
            </a:extLst>
          </p:cNvPr>
          <p:cNvSpPr txBox="1">
            <a:spLocks/>
          </p:cNvSpPr>
          <p:nvPr/>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sp>
        <p:nvSpPr>
          <p:cNvPr id="14" name="Title 1">
            <a:extLst>
              <a:ext uri="{FF2B5EF4-FFF2-40B4-BE49-F238E27FC236}">
                <a16:creationId xmlns:a16="http://schemas.microsoft.com/office/drawing/2014/main" id="{4A20C810-11A7-12CE-B50A-96B7E975780F}"/>
              </a:ext>
            </a:extLst>
          </p:cNvPr>
          <p:cNvSpPr txBox="1">
            <a:spLocks/>
          </p:cNvSpPr>
          <p:nvPr userDrawn="1"/>
        </p:nvSpPr>
        <p:spPr>
          <a:xfrm>
            <a:off x="496383" y="487510"/>
            <a:ext cx="11080069" cy="127635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22222"/>
                </a:solidFill>
                <a:latin typeface="Lora SemiBold" pitchFamily="2" charset="77"/>
                <a:ea typeface="Lora SemiBold" charset="0"/>
                <a:cs typeface="Lora SemiBold" charset="0"/>
              </a:defRPr>
            </a:lvl1pPr>
          </a:lstStyle>
          <a:p>
            <a:endParaRPr lang="en-US" dirty="0"/>
          </a:p>
        </p:txBody>
      </p:sp>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61982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222222"/>
                </a:solidFill>
              </a:defRPr>
            </a:lvl1pPr>
          </a:lstStyle>
          <a:p>
            <a:r>
              <a:rPr lang="en-US" dirty="0"/>
              <a:t>This is sample bulleted text (2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51790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132199" cy="1276350"/>
          </a:xfrm>
          <a:prstGeom prst="rect">
            <a:avLst/>
          </a:prstGeom>
        </p:spPr>
        <p:txBody>
          <a:bodyPr anchor="t" anchorCtr="0">
            <a:normAutofit/>
          </a:bodyPr>
          <a:lstStyle>
            <a:lvl1pPr algn="l">
              <a:defRPr sz="4000">
                <a:solidFill>
                  <a:srgbClr val="FFFFFF"/>
                </a:solidFill>
              </a:defRPr>
            </a:lvl1pPr>
          </a:lstStyle>
          <a:p>
            <a:r>
              <a:rPr lang="en-US" dirty="0"/>
              <a:t>This is sample bulleted text (2 columns)</a:t>
            </a:r>
            <a:br>
              <a:rPr lang="en-US" dirty="0"/>
            </a:br>
            <a:endParaRPr lang="en-US" dirty="0"/>
          </a:p>
        </p:txBody>
      </p:sp>
      <p:sp>
        <p:nvSpPr>
          <p:cNvPr id="10"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4251FC1A-18C3-8857-744C-B529916937E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523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3" y="487510"/>
            <a:ext cx="11104489" cy="1291188"/>
          </a:xfrm>
          <a:prstGeom prst="rect">
            <a:avLst/>
          </a:prstGeom>
        </p:spPr>
        <p:txBody>
          <a:bodyPr anchor="t" anchorCtr="0">
            <a:normAutofit/>
          </a:bodyPr>
          <a:lstStyle>
            <a:lvl1pPr algn="l">
              <a:defRPr sz="4000" b="1" i="0">
                <a:solidFill>
                  <a:schemeClr val="bg1"/>
                </a:solidFill>
                <a:latin typeface="+mj-lt"/>
              </a:defRPr>
            </a:lvl1pPr>
          </a:lstStyle>
          <a:p>
            <a:r>
              <a:rPr lang="en-US" dirty="0"/>
              <a:t>This is sample bulleted text (2 columns)</a:t>
            </a:r>
            <a:br>
              <a:rPr lang="en-US" dirty="0"/>
            </a:br>
            <a:endParaRPr lang="en-US" dirty="0"/>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numCol="2"/>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4465497B-DBB1-FF55-0C82-C9790D9E8C7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312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7C73940-1394-1145-A37B-DD10AE53BC3F}"/>
              </a:ext>
            </a:extLst>
          </p:cNvPr>
          <p:cNvSpPr>
            <a:spLocks noGrp="1"/>
          </p:cNvSpPr>
          <p:nvPr>
            <p:ph type="ctrTitle" hasCustomPrompt="1"/>
          </p:nvPr>
        </p:nvSpPr>
        <p:spPr>
          <a:xfrm>
            <a:off x="496383" y="487510"/>
            <a:ext cx="11224562" cy="1276350"/>
          </a:xfrm>
          <a:prstGeom prst="rect">
            <a:avLst/>
          </a:prstGeom>
        </p:spPr>
        <p:txBody>
          <a:bodyPr anchor="t" anchorCtr="0">
            <a:normAutofit/>
          </a:bodyPr>
          <a:lstStyle>
            <a:lvl1pPr algn="l">
              <a:defRPr sz="4000" b="1" i="0">
                <a:solidFill>
                  <a:srgbClr val="222222"/>
                </a:solidFill>
                <a:latin typeface="+mj-lt"/>
              </a:defRPr>
            </a:lvl1pPr>
          </a:lstStyle>
          <a:p>
            <a:r>
              <a:rPr lang="en-US" dirty="0"/>
              <a:t>This is sample bulleted text (3 columns)</a:t>
            </a:r>
            <a:br>
              <a:rPr lang="en-US" dirty="0"/>
            </a:br>
            <a:endParaRPr lang="en-US" dirty="0"/>
          </a:p>
        </p:txBody>
      </p:sp>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824438"/>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tx1"/>
                </a:solidFill>
                <a:latin typeface="+mn-lt"/>
                <a:ea typeface="Inter" panose="02000503000000020004" pitchFamily="2" charset="0"/>
              </a:defRPr>
            </a:lvl1pPr>
            <a:lvl2pPr marL="742950" indent="-285750">
              <a:lnSpc>
                <a:spcPct val="150000"/>
              </a:lnSpc>
              <a:buFont typeface="Arial" panose="020B0604020202020204" pitchFamily="34" charset="0"/>
              <a:buChar char="•"/>
              <a:defRPr sz="1800">
                <a:solidFill>
                  <a:schemeClr val="tx1"/>
                </a:solidFill>
                <a:latin typeface="Inter" panose="02000503000000020004" pitchFamily="2" charset="0"/>
                <a:ea typeface="Inter" panose="02000503000000020004" pitchFamily="2" charset="0"/>
              </a:defRPr>
            </a:lvl2pPr>
            <a:lvl3pPr marL="914400" indent="0">
              <a:lnSpc>
                <a:spcPct val="150000"/>
              </a:lnSpc>
              <a:buNone/>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9353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rmAutofit/>
          </a:bodyPr>
          <a:lstStyle>
            <a:lvl1pPr algn="l">
              <a:defRPr sz="4000" b="1" i="0">
                <a:latin typeface="+mj-lt"/>
              </a:defRPr>
            </a:lvl1pPr>
          </a:lstStyle>
          <a:p>
            <a:r>
              <a:rPr lang="en-US" dirty="0"/>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Tree>
    <p:extLst>
      <p:ext uri="{BB962C8B-B14F-4D97-AF65-F5344CB8AC3E}">
        <p14:creationId xmlns:p14="http://schemas.microsoft.com/office/powerpoint/2010/main" val="39142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E8F042-D308-184D-B342-2519009D3C19}"/>
              </a:ext>
            </a:extLst>
          </p:cNvPr>
          <p:cNvSpPr>
            <a:spLocks noGrp="1"/>
          </p:cNvSpPr>
          <p:nvPr>
            <p:ph type="ctrTitle" hasCustomPrompt="1"/>
          </p:nvPr>
        </p:nvSpPr>
        <p:spPr>
          <a:xfrm>
            <a:off x="496383" y="487510"/>
            <a:ext cx="11058308" cy="1276350"/>
          </a:xfrm>
          <a:prstGeom prst="rect">
            <a:avLst/>
          </a:prstGeom>
        </p:spPr>
        <p:txBody>
          <a:bodyPr anchor="t" anchorCtr="0">
            <a:normAutofit/>
          </a:bodyPr>
          <a:lstStyle>
            <a:lvl1pPr algn="l">
              <a:defRPr sz="4000" b="1" i="0">
                <a:solidFill>
                  <a:srgbClr val="222222"/>
                </a:solidFill>
                <a:latin typeface="Lora SemiBold" pitchFamily="2" charset="77"/>
              </a:defRPr>
            </a:lvl1pPr>
          </a:lstStyle>
          <a:p>
            <a:r>
              <a:rPr lang="en-US" dirty="0"/>
              <a:t>This is sample bulleted text (3 columns)</a:t>
            </a:r>
            <a:br>
              <a:rPr lang="en-US" dirty="0"/>
            </a:br>
            <a:endParaRPr lang="en-US" dirty="0"/>
          </a:p>
        </p:txBody>
      </p:sp>
      <p:sp>
        <p:nvSpPr>
          <p:cNvPr id="13"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1004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 </a:t>
            </a:r>
          </a:p>
          <a:p>
            <a:pPr lvl="0"/>
            <a:r>
              <a:rPr lang="en-GB" dirty="0"/>
              <a:t>Please use this space to insert written content as required</a:t>
            </a:r>
          </a:p>
          <a:p>
            <a:pPr lvl="0"/>
            <a:endParaRPr lang="en-GB" dirty="0"/>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r>
              <a:rPr lang="en-GB" dirty="0"/>
              <a:t>Please use this space to insert written content as required</a:t>
            </a:r>
          </a:p>
          <a:p>
            <a:pPr lvl="0"/>
            <a:endParaRPr lang="en-GB" dirty="0"/>
          </a:p>
          <a:p>
            <a:pPr lvl="0"/>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21741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FD56C-BB5C-3D45-8F56-0F195C1428C3}"/>
              </a:ext>
            </a:extLst>
          </p:cNvPr>
          <p:cNvSpPr>
            <a:spLocks noGrp="1"/>
          </p:cNvSpPr>
          <p:nvPr>
            <p:ph type="ctrTitle" hasCustomPrompt="1"/>
          </p:nvPr>
        </p:nvSpPr>
        <p:spPr>
          <a:xfrm>
            <a:off x="496383" y="487510"/>
            <a:ext cx="11076781"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sample bulleted text (3 columns)</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16939"/>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p:txBody>
      </p:sp>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A89A192D-5635-16B4-3E0C-90566DF272C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616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lue)">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487510"/>
            <a:ext cx="11132198" cy="1291188"/>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sample bulleted text (3 columns)</a:t>
            </a:r>
            <a:br>
              <a:rPr lang="en-US" dirty="0"/>
            </a:br>
            <a:endParaRPr lang="en-US" dirty="0"/>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28892"/>
            <a:ext cx="11177587" cy="3641147"/>
          </a:xfrm>
        </p:spPr>
        <p:txBody>
          <a:bodyPr numCol="3"/>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0"/>
            <a:endParaRPr lang="en-GB" dirty="0"/>
          </a:p>
        </p:txBody>
      </p:sp>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4" name="Slide Number Placeholder 3">
            <a:extLst>
              <a:ext uri="{FF2B5EF4-FFF2-40B4-BE49-F238E27FC236}">
                <a16:creationId xmlns:a16="http://schemas.microsoft.com/office/drawing/2014/main" id="{9D7AE041-1A20-6D09-1920-2325053A343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70052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Layout P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629143" cy="1276350"/>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4" y="192889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177088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ple Layout Page (Cr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35180" cy="1276350"/>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0844"/>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8393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mple Layout Image (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16707"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1"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46822"/>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2" name="Slide Number Placeholder 3">
            <a:extLst>
              <a:ext uri="{FF2B5EF4-FFF2-40B4-BE49-F238E27FC236}">
                <a16:creationId xmlns:a16="http://schemas.microsoft.com/office/drawing/2014/main" id="{18B2AE33-3C48-50BA-57A8-0409C6AF982B}"/>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4552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ample Layout Image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8444416" cy="1276350"/>
          </a:xfrm>
          <a:prstGeom prst="rect">
            <a:avLst/>
          </a:prstGeom>
        </p:spPr>
        <p:txBody>
          <a:bodyPr anchor="t" anchorCtr="0">
            <a:normAutofit/>
          </a:bodyPr>
          <a:lstStyle>
            <a:lvl1pPr algn="l">
              <a:defRPr sz="4000" b="1" i="0">
                <a:solidFill>
                  <a:srgbClr val="FFFFFF"/>
                </a:solidFill>
                <a:latin typeface="Lora SemiBold" pitchFamily="2" charset="77"/>
              </a:defRPr>
            </a:lvl1pPr>
          </a:lstStyle>
          <a:p>
            <a:r>
              <a:rPr lang="en-US" dirty="0"/>
              <a:t>This is a sample page layout</a:t>
            </a:r>
            <a:br>
              <a:rPr lang="en-US" dirty="0"/>
            </a:br>
            <a:endParaRPr lang="en-US" dirty="0"/>
          </a:p>
        </p:txBody>
      </p:sp>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12"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496384" y="1934868"/>
            <a:ext cx="8585604"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dirty="0"/>
              <a:t>Please use this space to insert written content as required </a:t>
            </a:r>
          </a:p>
          <a:p>
            <a:pPr lvl="1"/>
            <a:r>
              <a:rPr lang="en-GB" dirty="0"/>
              <a:t>Please use this space to insert written content as required </a:t>
            </a:r>
          </a:p>
          <a:p>
            <a:pPr lvl="2"/>
            <a:r>
              <a:rPr lang="en-GB" dirty="0"/>
              <a:t>Please use this space to insert written content as required </a:t>
            </a:r>
          </a:p>
          <a:p>
            <a:pPr lvl="3"/>
            <a:r>
              <a:rPr lang="en-GB" dirty="0"/>
              <a:t>Please use this space to insert written content as required </a:t>
            </a:r>
          </a:p>
          <a:p>
            <a:pPr lvl="0"/>
            <a:endParaRPr lang="en-GB" dirty="0"/>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23E6560D-9ECD-5697-AC5D-95FB4411BE62}"/>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35367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987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6226175" cy="679450"/>
          </a:xfrm>
        </p:spPr>
        <p:txBody>
          <a:bodyPr/>
          <a:lstStyle>
            <a:lvl1pPr>
              <a:defRPr sz="2800" b="1" i="0">
                <a:latin typeface="+mj-lt"/>
                <a:ea typeface="Lora" charset="0"/>
                <a:cs typeface="Lora" charset="0"/>
              </a:defRPr>
            </a:lvl1pPr>
          </a:lstStyle>
          <a:p>
            <a:pPr lvl="0"/>
            <a:r>
              <a:rPr lang="en-GB" dirty="0"/>
              <a:t>Example 1</a:t>
            </a:r>
            <a:endParaRPr lang="en-US" dirty="0"/>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6226175" cy="679450"/>
          </a:xfrm>
        </p:spPr>
        <p:txBody>
          <a:bodyPr/>
          <a:lstStyle>
            <a:lvl1pPr>
              <a:defRPr sz="2800" b="1" i="0">
                <a:latin typeface="+mj-lt"/>
                <a:ea typeface="Lora" charset="0"/>
                <a:cs typeface="Lora" charset="0"/>
              </a:defRPr>
            </a:lvl1pPr>
          </a:lstStyle>
          <a:p>
            <a:pPr lvl="0"/>
            <a:r>
              <a:rPr lang="en-GB" dirty="0"/>
              <a:t>Example 2</a:t>
            </a:r>
            <a:endParaRPr lang="en-US" dirty="0"/>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6226175" cy="679450"/>
          </a:xfrm>
        </p:spPr>
        <p:txBody>
          <a:bodyPr/>
          <a:lstStyle>
            <a:lvl1pPr>
              <a:defRPr sz="2800" b="1" i="0">
                <a:latin typeface="+mj-lt"/>
                <a:ea typeface="Lora" charset="0"/>
                <a:cs typeface="Lora" charset="0"/>
              </a:defRPr>
            </a:lvl1pPr>
          </a:lstStyle>
          <a:p>
            <a:pPr lvl="0"/>
            <a:r>
              <a:rPr lang="en-GB" dirty="0"/>
              <a:t>Example 3</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rmAutofit/>
          </a:bodyPr>
          <a:lstStyle>
            <a:lvl1pPr>
              <a:defRPr sz="1800">
                <a:latin typeface="+mn-lt"/>
                <a:ea typeface="Inter SemiBold" panose="02000503000000020004" pitchFamily="2" charset="0"/>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rmAutofit/>
          </a:bodyPr>
          <a:lstStyle>
            <a:lvl1pPr>
              <a:defRPr lang="en-GB" sz="1800" dirty="0">
                <a:solidFill>
                  <a:srgbClr val="0E0E0E"/>
                </a:solidFill>
                <a:latin typeface="+mn-lt"/>
                <a:ea typeface="Inter SemiBold" panose="02000503000000020004" pitchFamily="2" charset="0"/>
              </a:defRPr>
            </a:lvl1pPr>
          </a:lstStyle>
          <a:p>
            <a:pPr lvl="0"/>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1117600"/>
          </a:xfrm>
        </p:spPr>
        <p:txBody>
          <a:bodyPr>
            <a:normAutofit/>
          </a:bodyPr>
          <a:lstStyle>
            <a:lvl1pPr>
              <a:defRPr sz="1800">
                <a:latin typeface="+mn-lt"/>
              </a:defRPr>
            </a:lvl1pPr>
          </a:lstStyle>
          <a:p>
            <a:r>
              <a:rPr lang="en-GB" dirty="0">
                <a:solidFill>
                  <a:srgbClr val="0E0E0E"/>
                </a:solidFill>
                <a:latin typeface="+mn-lt"/>
              </a:rPr>
              <a:t>Please use this space to insert written content as required</a:t>
            </a:r>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76930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a:solidFill>
                  <a:srgbClr val="222222"/>
                </a:solidFill>
                <a:latin typeface="+mj-lt"/>
              </a:defRPr>
            </a:lvl1pPr>
          </a:lstStyle>
          <a:p>
            <a:pPr lvl="0"/>
            <a:r>
              <a:rPr lang="en-GB" dirty="0"/>
              <a:t>This is a sample quote layout page</a:t>
            </a:r>
            <a:endParaRPr lang="en-US" dirty="0"/>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371141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BA88F966-6CFC-187F-ED67-B6C62B8A5C90}"/>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3382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lstStyle>
            <a:lvl1pPr>
              <a:defRPr sz="2800" b="1" i="0">
                <a:solidFill>
                  <a:schemeClr val="tx1"/>
                </a:solidFill>
                <a:latin typeface="Lora SemiBold" pitchFamily="2" charset="77"/>
              </a:defRPr>
            </a:lvl1pPr>
          </a:lstStyle>
          <a:p>
            <a:pPr lvl="0"/>
            <a:r>
              <a:rPr lang="en-GB" dirty="0"/>
              <a:t>This is a sample quote layout page</a:t>
            </a:r>
            <a:endParaRPr lang="en-US" dirty="0"/>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Insert name and job title here</a:t>
            </a:r>
          </a:p>
          <a:p>
            <a:endParaRPr lang="en-GB" dirty="0">
              <a:solidFill>
                <a:srgbClr val="0E0E0E"/>
              </a:solidFill>
              <a:latin typeface="Lato" panose="020F0502020204030203" pitchFamily="34" charset="77"/>
            </a:endParaRPr>
          </a:p>
        </p:txBody>
      </p:sp>
    </p:spTree>
    <p:extLst>
      <p:ext uri="{BB962C8B-B14F-4D97-AF65-F5344CB8AC3E}">
        <p14:creationId xmlns:p14="http://schemas.microsoft.com/office/powerpoint/2010/main" val="3359280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Tree>
    <p:extLst>
      <p:ext uri="{BB962C8B-B14F-4D97-AF65-F5344CB8AC3E}">
        <p14:creationId xmlns:p14="http://schemas.microsoft.com/office/powerpoint/2010/main" val="292747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2863332" cy="741776"/>
          </a:xfrm>
        </p:spPr>
        <p:txBody>
          <a:bodyPr/>
          <a:lstStyle>
            <a:lvl1pPr>
              <a:defRPr sz="2800" b="1" i="0">
                <a:latin typeface="+mj-lt"/>
                <a:ea typeface="Inter SemiBold" panose="02000503000000020004" pitchFamily="2" charset="0"/>
              </a:defRPr>
            </a:lvl1pPr>
          </a:lstStyle>
          <a:p>
            <a:pPr lvl="0"/>
            <a:r>
              <a:rPr lang="en-GB" dirty="0"/>
              <a:t>Example 1</a:t>
            </a:r>
            <a:endParaRPr lang="en-US" dirty="0"/>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2863332" cy="741776"/>
          </a:xfrm>
        </p:spPr>
        <p:txBody>
          <a:bodyPr/>
          <a:lstStyle>
            <a:lvl1pPr>
              <a:defRPr sz="2800" b="1" i="0">
                <a:latin typeface="+mj-lt"/>
                <a:ea typeface="Inter SemiBold" panose="02000503000000020004" pitchFamily="2" charset="0"/>
              </a:defRPr>
            </a:lvl1pPr>
          </a:lstStyle>
          <a:p>
            <a:pPr lvl="0"/>
            <a:r>
              <a:rPr lang="en-GB" dirty="0"/>
              <a:t>Example 2</a:t>
            </a:r>
            <a:endParaRPr lang="en-US" dirty="0"/>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rmAutofit/>
          </a:bodyPr>
          <a:lstStyle>
            <a:lvl1pPr>
              <a:defRPr sz="1800" b="0" i="0">
                <a:latin typeface="+mn-lt"/>
                <a:ea typeface="Inter" panose="02000503000000020004" pitchFamily="2" charset="0"/>
              </a:defRPr>
            </a:lvl1pPr>
          </a:lstStyle>
          <a:p>
            <a:r>
              <a:rPr lang="en-GB" dirty="0">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dirty="0"/>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Tree>
    <p:extLst>
      <p:ext uri="{BB962C8B-B14F-4D97-AF65-F5344CB8AC3E}">
        <p14:creationId xmlns:p14="http://schemas.microsoft.com/office/powerpoint/2010/main" val="131389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dirty="0"/>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dirty="0"/>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lstStyle/>
          <a:p>
            <a:r>
              <a:rPr lang="en-US"/>
              <a:t>Click icon to add picture</a:t>
            </a:r>
            <a:endParaRPr lang="en-GB" dirty="0"/>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267113" y="4467072"/>
            <a:ext cx="3004519" cy="609878"/>
          </a:xfrm>
        </p:spPr>
        <p:txBody>
          <a:bodyPr/>
          <a:lstStyle>
            <a:lvl1pPr>
              <a:defRPr sz="4000" b="1" i="0">
                <a:solidFill>
                  <a:schemeClr val="tx1"/>
                </a:solidFill>
                <a:latin typeface="Lora SemiBold" pitchFamily="2" charset="77"/>
              </a:defRPr>
            </a:lvl1pPr>
          </a:lstStyle>
          <a:p>
            <a:r>
              <a:rPr lang="en-US" dirty="0"/>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267112" y="5158598"/>
            <a:ext cx="3004519" cy="766578"/>
          </a:xfrm>
        </p:spPr>
        <p:txBody>
          <a:bodyPr/>
          <a:lstStyle>
            <a:lvl1pPr>
              <a:defRPr sz="18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470096"/>
            <a:ext cx="3272085" cy="766578"/>
          </a:xfrm>
        </p:spPr>
        <p:txBody>
          <a:bodyPr/>
          <a:lstStyle>
            <a:lvl1pPr>
              <a:defRPr sz="1800" b="0" i="0">
                <a:latin typeface="Inter" panose="02000503000000020004" pitchFamily="2" charset="0"/>
                <a:ea typeface="Inter" panose="02000503000000020004" pitchFamily="2" charset="0"/>
              </a:defRPr>
            </a:lvl1pPr>
          </a:lstStyle>
          <a:p>
            <a:pPr lvl="0"/>
            <a:r>
              <a:rPr lang="en-GB" dirty="0"/>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279787" y="4465748"/>
            <a:ext cx="3431567" cy="609878"/>
          </a:xfrm>
        </p:spPr>
        <p:txBody>
          <a:bodyPr/>
          <a:lstStyle>
            <a:lvl1pPr>
              <a:defRPr sz="4000" b="1" i="0">
                <a:solidFill>
                  <a:schemeClr val="tx1"/>
                </a:solidFill>
                <a:latin typeface="Lora SemiBold" pitchFamily="2" charset="77"/>
              </a:defRPr>
            </a:lvl1pPr>
          </a:lstStyle>
          <a:p>
            <a:pPr lvl="0"/>
            <a:r>
              <a:rPr lang="en-US" dirty="0"/>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279787" y="5158598"/>
            <a:ext cx="3431567" cy="766578"/>
          </a:xfrm>
        </p:spPr>
        <p:txBody>
          <a:bodyPr/>
          <a:lstStyle>
            <a:lvl1pPr>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9580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graph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30964" y="2172427"/>
            <a:ext cx="1076325" cy="669260"/>
          </a:xfrm>
        </p:spPr>
        <p:txBody>
          <a:bodyPr>
            <a:norm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rm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aseline="0" dirty="0">
                <a:solidFill>
                  <a:schemeClr val="bg1"/>
                </a:solidFill>
              </a:rPr>
              <a:t>A</a:t>
            </a:r>
            <a:endParaRPr lang="en-US" sz="1600" baseline="0" dirty="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266974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fographics 2">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This is a sample page layout</a:t>
            </a:r>
            <a:br>
              <a:rPr lang="en-US" dirty="0"/>
            </a:br>
            <a:endParaRPr lang="en-US" dirty="0"/>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rmAutofit/>
          </a:bodyPr>
          <a:lstStyle>
            <a:lvl1pPr>
              <a:lnSpc>
                <a:spcPct val="125000"/>
              </a:lnSpc>
              <a:buFontTx/>
              <a:buNone/>
              <a:defRPr sz="1800" b="0" i="0">
                <a:latin typeface="Inter" panose="02000503000000020004" pitchFamily="2" charset="0"/>
                <a:ea typeface="Inter" panose="02000503000000020004" pitchFamily="2" charset="0"/>
              </a:defRPr>
            </a:lvl1pPr>
          </a:lstStyle>
          <a:p>
            <a:pPr lvl="0"/>
            <a:r>
              <a:rPr lang="en-GB" dirty="0"/>
              <a:t>Please use this space to insert written content as required</a:t>
            </a:r>
            <a:endParaRPr lang="en-US" dirty="0"/>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rm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A</a:t>
            </a:r>
            <a:endParaRPr lang="en-US" dirty="0"/>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rm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dirty="0"/>
              <a:t>B</a:t>
            </a:r>
            <a:endParaRPr lang="en-US" dirty="0"/>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rm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dirty="0"/>
              <a:t>D</a:t>
            </a:r>
            <a:endParaRPr lang="en-US" dirty="0"/>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34140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268505"/>
            <a:ext cx="7531197" cy="765175"/>
          </a:xfrm>
        </p:spPr>
        <p:txBody>
          <a:bodyPr>
            <a:normAutofit/>
          </a:bodyPr>
          <a:lstStyle>
            <a:lvl1pPr>
              <a:defRPr sz="1800" b="0" i="0">
                <a:latin typeface="Inter" panose="02000503000000020004" pitchFamily="2" charset="0"/>
                <a:ea typeface="Inter" panose="02000503000000020004" pitchFamily="2" charset="0"/>
              </a:defRPr>
            </a:lvl1pPr>
          </a:lstStyle>
          <a:p>
            <a:pPr lvl="0"/>
            <a:r>
              <a:rPr lang="en-GB" dirty="0"/>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736091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rmAutofit/>
          </a:bodyPr>
          <a:lstStyle>
            <a:lvl1pPr algn="l">
              <a:defRPr sz="4000" b="1" i="0">
                <a:solidFill>
                  <a:schemeClr val="tx1"/>
                </a:solidFill>
                <a:latin typeface="Lora SemiBold" pitchFamily="2" charset="77"/>
              </a:defRPr>
            </a:lvl1pPr>
          </a:lstStyle>
          <a:p>
            <a:r>
              <a:rPr lang="en-US" dirty="0"/>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015207"/>
            <a:ext cx="4700587" cy="3668713"/>
          </a:xfrm>
        </p:spPr>
        <p:txBody>
          <a:bodyPr/>
          <a:lstStyle/>
          <a:p>
            <a:r>
              <a:rPr lang="en-US"/>
              <a:t>Click icon to add chart</a:t>
            </a:r>
            <a:endParaRPr lang="en-US" dirty="0"/>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359933" y="2015206"/>
            <a:ext cx="4700587" cy="3668713"/>
          </a:xfrm>
        </p:spPr>
        <p:txBody>
          <a:bodyPr/>
          <a:lstStyle/>
          <a:p>
            <a:r>
              <a:rPr lang="en-US"/>
              <a:t>Click icon to add chart</a:t>
            </a:r>
            <a:endParaRPr lang="en-US" dirty="0"/>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268506"/>
            <a:ext cx="7540433" cy="411422"/>
          </a:xfrm>
        </p:spPr>
        <p:txBody>
          <a:bodyPr>
            <a:normAutofit/>
          </a:bodyPr>
          <a:lstStyle>
            <a:lvl1pPr>
              <a:defRPr sz="1600" b="0" i="0">
                <a:latin typeface="+mn-lt"/>
                <a:ea typeface="Inter" panose="02000503000000020004" pitchFamily="2" charset="0"/>
              </a:defRPr>
            </a:lvl1pPr>
          </a:lstStyle>
          <a:p>
            <a:pPr lvl="0"/>
            <a:r>
              <a:rPr lang="en-GB" dirty="0"/>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33949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342220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dirty="0"/>
              <a:t>Thank you.</a:t>
            </a:r>
          </a:p>
        </p:txBody>
      </p:sp>
    </p:spTree>
    <p:extLst>
      <p:ext uri="{BB962C8B-B14F-4D97-AF65-F5344CB8AC3E}">
        <p14:creationId xmlns:p14="http://schemas.microsoft.com/office/powerpoint/2010/main" val="264494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6497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sp>
        <p:nvSpPr>
          <p:cNvPr id="12" name="Slide Number Placeholder 3">
            <a:extLst>
              <a:ext uri="{FF2B5EF4-FFF2-40B4-BE49-F238E27FC236}">
                <a16:creationId xmlns:a16="http://schemas.microsoft.com/office/drawing/2014/main" id="{E1B2A81C-3787-4E99-126F-BE4F82F4285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527761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dirty="0"/>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2" name="Slide Number Placeholder 3">
            <a:extLst>
              <a:ext uri="{FF2B5EF4-FFF2-40B4-BE49-F238E27FC236}">
                <a16:creationId xmlns:a16="http://schemas.microsoft.com/office/drawing/2014/main" id="{342D7AAF-577C-E9BB-D75D-B9A06341ECC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9864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04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dirty="0"/>
              <a:t>This is a sample title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6579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1950EA-5C03-FF21-F62E-AAD37BC3A3A7}"/>
              </a:ext>
            </a:extLst>
          </p:cNvPr>
          <p:cNvSpPr>
            <a:spLocks noGrp="1"/>
          </p:cNvSpPr>
          <p:nvPr>
            <p:ph type="ctrTitle" hasCustomPrompt="1"/>
          </p:nvPr>
        </p:nvSpPr>
        <p:spPr>
          <a:xfrm>
            <a:off x="724988" y="722208"/>
            <a:ext cx="4120710" cy="1276350"/>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title page layout</a:t>
            </a:r>
          </a:p>
        </p:txBody>
      </p:sp>
      <p:sp>
        <p:nvSpPr>
          <p:cNvPr id="10" name="Subtitle 2">
            <a:extLst>
              <a:ext uri="{FF2B5EF4-FFF2-40B4-BE49-F238E27FC236}">
                <a16:creationId xmlns:a16="http://schemas.microsoft.com/office/drawing/2014/main" id="{D23AE515-D13F-CE6C-3FD1-3B10D21BC330}"/>
              </a:ext>
            </a:extLst>
          </p:cNvPr>
          <p:cNvSpPr>
            <a:spLocks noGrp="1"/>
          </p:cNvSpPr>
          <p:nvPr>
            <p:ph type="subTitle" idx="1" hasCustomPrompt="1"/>
          </p:nvPr>
        </p:nvSpPr>
        <p:spPr>
          <a:xfrm>
            <a:off x="724988" y="2241489"/>
            <a:ext cx="3924300" cy="1356518"/>
          </a:xfrm>
          <a:prstGeom prst="rect">
            <a:avLst/>
          </a:prstGeom>
        </p:spPr>
        <p:txBody>
          <a:bodyPr>
            <a:norm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 please</a:t>
            </a:r>
            <a:endParaRPr lang="en-US" dirty="0"/>
          </a:p>
        </p:txBody>
      </p:sp>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02429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Lora SemiBold" pitchFamily="2" charset="77"/>
              </a:defRPr>
            </a:lvl1pPr>
          </a:lstStyle>
          <a:p>
            <a:r>
              <a:rPr lang="en-US" dirty="0"/>
              <a:t>This is a sample page layout</a:t>
            </a:r>
            <a:br>
              <a:rPr lang="en-US" dirty="0"/>
            </a:br>
            <a:endParaRPr lang="en-US" dirty="0"/>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274628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ample Page (Cream)">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5732A2-0045-36A6-288A-34640127F3B8}"/>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177587" cy="3641147"/>
          </a:xfrm>
        </p:spPr>
        <p:txBody>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Tree>
    <p:extLst>
      <p:ext uri="{BB962C8B-B14F-4D97-AF65-F5344CB8AC3E}">
        <p14:creationId xmlns:p14="http://schemas.microsoft.com/office/powerpoint/2010/main" val="44672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ample Page (Teal)">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86C578-67DC-CD80-788E-2DA484291CE9}"/>
              </a:ext>
            </a:extLst>
          </p:cNvPr>
          <p:cNvSpPr>
            <a:spLocks noGrp="1"/>
          </p:cNvSpPr>
          <p:nvPr>
            <p:ph type="ctrTitle" hasCustomPrompt="1"/>
          </p:nvPr>
        </p:nvSpPr>
        <p:spPr>
          <a:xfrm>
            <a:off x="558583" y="545526"/>
            <a:ext cx="11178381" cy="1160319"/>
          </a:xfrm>
          <a:prstGeom prst="rect">
            <a:avLst/>
          </a:prstGeom>
        </p:spPr>
        <p:txBody>
          <a:bodyPr anchor="t" anchorCtr="0">
            <a:normAutofit/>
          </a:bodyPr>
          <a:lstStyle>
            <a:lvl1pPr algn="l">
              <a:defRPr sz="4000" b="1" i="0">
                <a:solidFill>
                  <a:schemeClr val="bg1"/>
                </a:solidFill>
                <a:latin typeface="+mj-lt"/>
              </a:defRPr>
            </a:lvl1pPr>
          </a:lstStyle>
          <a:p>
            <a:r>
              <a:rPr lang="en-US" dirty="0"/>
              <a:t>This is a sample page layout</a:t>
            </a:r>
            <a:br>
              <a:rPr lang="en-US" dirty="0"/>
            </a:br>
            <a:endParaRPr lang="en-US" dirty="0"/>
          </a:p>
        </p:txBody>
      </p:sp>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177587" cy="3641147"/>
          </a:xfrm>
        </p:spPr>
        <p:txBody>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dirty="0"/>
              <a:t>Please use this space to insert written content as required. Please use Inter or Arial with a minimum font size of 16pt and avoid changing the </a:t>
            </a:r>
            <a:r>
              <a:rPr lang="en-US" dirty="0" err="1"/>
              <a:t>colour</a:t>
            </a:r>
            <a:r>
              <a:rPr lang="en-US" dirty="0"/>
              <a:t> of the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385607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rmAutofit/>
          </a:bodyPr>
          <a:lstStyle/>
          <a:p>
            <a:r>
              <a:rPr lang="en-US" dirty="0"/>
              <a:t>This is the slide master template</a:t>
            </a:r>
            <a:endParaRPr lang="en-GB" dirty="0"/>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rmAutofit/>
          </a:bodyPr>
          <a:lstStyle/>
          <a:p>
            <a:pPr lvl="0"/>
            <a:r>
              <a:rPr lang="en-US" dirty="0"/>
              <a:t>Please select from the available layout slides</a:t>
            </a:r>
            <a:endParaRPr lang="en-GB" dirty="0"/>
          </a:p>
        </p:txBody>
      </p:sp>
      <p:sp>
        <p:nvSpPr>
          <p:cNvPr id="13" name="Slide Number Placeholder 3">
            <a:extLst>
              <a:ext uri="{FF2B5EF4-FFF2-40B4-BE49-F238E27FC236}">
                <a16:creationId xmlns:a16="http://schemas.microsoft.com/office/drawing/2014/main" id="{7AF620A7-12BD-DC1D-28B9-39555B4258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tx1"/>
                </a:solidFill>
                <a:latin typeface="Inter" panose="02000503000000020004" pitchFamily="2" charset="0"/>
                <a:ea typeface="Inter" panose="02000503000000020004" pitchFamily="2" charset="0"/>
              </a:rPr>
              <a:pPr algn="ctr"/>
              <a:t>‹#›</a:t>
            </a:fld>
            <a:endParaRPr lang="en-US" sz="1200" dirty="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0459989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3" r:id="rId31"/>
    <p:sldLayoutId id="2147484122"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 id="2147484133" r:id="rId4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2.xml"/><Relationship Id="rId7" Type="http://schemas.openxmlformats.org/officeDocument/2006/relationships/hyperlink" Target="http://www.nice.org.uk/" TargetMode="External"/><Relationship Id="rId12"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1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4.xml"/><Relationship Id="rId10" Type="http://schemas.openxmlformats.org/officeDocument/2006/relationships/image" Target="../media/image11.png"/><Relationship Id="rId4" Type="http://schemas.openxmlformats.org/officeDocument/2006/relationships/slideLayout" Target="../slideLayouts/slideLayout11.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821056-E6F9-1849-91A6-C28C8FD40ED1}"/>
              </a:ext>
            </a:extLst>
          </p:cNvPr>
          <p:cNvSpPr/>
          <p:nvPr/>
        </p:nvSpPr>
        <p:spPr>
          <a:xfrm>
            <a:off x="8059781" y="350520"/>
            <a:ext cx="3772219"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Rectangle 12">
            <a:extLst>
              <a:ext uri="{FF2B5EF4-FFF2-40B4-BE49-F238E27FC236}">
                <a16:creationId xmlns:a16="http://schemas.microsoft.com/office/drawing/2014/main" id="{9D93828C-1D18-7E49-B112-5C4CC8A0C640}"/>
              </a:ext>
            </a:extLst>
          </p:cNvPr>
          <p:cNvSpPr/>
          <p:nvPr/>
        </p:nvSpPr>
        <p:spPr>
          <a:xfrm>
            <a:off x="322942" y="385353"/>
            <a:ext cx="3200400" cy="6122126"/>
          </a:xfrm>
          <a:prstGeom prst="rect">
            <a:avLst/>
          </a:prstGeom>
          <a:solidFill>
            <a:srgbClr val="186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TextBox 13">
            <a:extLst>
              <a:ext uri="{FF2B5EF4-FFF2-40B4-BE49-F238E27FC236}">
                <a16:creationId xmlns:a16="http://schemas.microsoft.com/office/drawing/2014/main" id="{B40392DC-6081-B746-BDEA-A4E79BE4BF1D}"/>
              </a:ext>
            </a:extLst>
          </p:cNvPr>
          <p:cNvSpPr txBox="1"/>
          <p:nvPr/>
        </p:nvSpPr>
        <p:spPr>
          <a:xfrm>
            <a:off x="8172992" y="1302702"/>
            <a:ext cx="3422468" cy="3108543"/>
          </a:xfrm>
          <a:prstGeom prst="rect">
            <a:avLst/>
          </a:prstGeom>
          <a:noFill/>
        </p:spPr>
        <p:txBody>
          <a:bodyPr wrap="square" rtlCol="0">
            <a:spAutoFit/>
          </a:bodyPr>
          <a:lstStyle/>
          <a:p>
            <a:r>
              <a:rPr lang="en-GB" sz="2800" dirty="0">
                <a:solidFill>
                  <a:srgbClr val="004751"/>
                </a:solidFill>
                <a:latin typeface="Lato" panose="020F0502020204030203" pitchFamily="34" charset="77"/>
                <a:ea typeface="Roboto Light" panose="02000000000000000000" pitchFamily="2" charset="0"/>
                <a:cs typeface="Roboto Light" panose="02000000000000000000" pitchFamily="2" charset="0"/>
              </a:rPr>
              <a:t>This is a sample quote layout page…</a:t>
            </a:r>
          </a:p>
          <a:p>
            <a:endParaRPr lang="en-GB" dirty="0">
              <a:solidFill>
                <a:srgbClr val="0E0E0E"/>
              </a:solidFill>
              <a:latin typeface="Lato" panose="020F0502020204030203" pitchFamily="34" charset="77"/>
              <a:ea typeface="Roboto Light" panose="02000000000000000000" pitchFamily="2" charset="0"/>
              <a:cs typeface="Roboto Light" panose="02000000000000000000" pitchFamily="2" charset="0"/>
            </a:endParaRPr>
          </a:p>
          <a:p>
            <a:r>
              <a:rPr lang="en-GB" dirty="0">
                <a:latin typeface="Lato" panose="020F0502020204030203" pitchFamily="34" charset="77"/>
                <a:ea typeface="Roboto Light" panose="02000000000000000000" pitchFamily="2" charset="0"/>
                <a:cs typeface="Roboto Light" panose="02000000000000000000" pitchFamily="2" charset="0"/>
              </a:rPr>
              <a:t>“Lorem ipsum </a:t>
            </a:r>
            <a:r>
              <a:rPr lang="en-GB" dirty="0" err="1">
                <a:latin typeface="Lato" panose="020F0502020204030203" pitchFamily="34" charset="77"/>
                <a:ea typeface="Roboto Light" panose="02000000000000000000" pitchFamily="2" charset="0"/>
                <a:cs typeface="Roboto Light" panose="02000000000000000000" pitchFamily="2" charset="0"/>
              </a:rPr>
              <a:t>dolor</a:t>
            </a:r>
            <a:r>
              <a:rPr lang="en-GB" dirty="0">
                <a:latin typeface="Lato" panose="020F0502020204030203" pitchFamily="34" charset="77"/>
                <a:ea typeface="Roboto Light" panose="02000000000000000000" pitchFamily="2" charset="0"/>
                <a:cs typeface="Roboto Light" panose="02000000000000000000" pitchFamily="2" charset="0"/>
              </a:rPr>
              <a:t> sit </a:t>
            </a:r>
            <a:r>
              <a:rPr lang="en-GB" dirty="0" err="1">
                <a:latin typeface="Lato" panose="020F0502020204030203" pitchFamily="34" charset="77"/>
                <a:ea typeface="Roboto Light" panose="02000000000000000000" pitchFamily="2" charset="0"/>
                <a:cs typeface="Roboto Light" panose="02000000000000000000" pitchFamily="2" charset="0"/>
              </a:rPr>
              <a:t>amet</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consectetur</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adipiscing</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elit</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Sed</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dapibus</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quam</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eu</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mauris</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sagittis</a:t>
            </a:r>
            <a:r>
              <a:rPr lang="en-GB" dirty="0">
                <a:latin typeface="Lato" panose="020F0502020204030203" pitchFamily="34" charset="77"/>
                <a:ea typeface="Roboto Light" panose="02000000000000000000" pitchFamily="2" charset="0"/>
                <a:cs typeface="Roboto Light" panose="02000000000000000000" pitchFamily="2" charset="0"/>
              </a:rPr>
              <a:t> </a:t>
            </a:r>
            <a:r>
              <a:rPr lang="en-GB" dirty="0" err="1">
                <a:latin typeface="Lato" panose="020F0502020204030203" pitchFamily="34" charset="77"/>
                <a:ea typeface="Roboto Light" panose="02000000000000000000" pitchFamily="2" charset="0"/>
                <a:cs typeface="Roboto Light" panose="02000000000000000000" pitchFamily="2" charset="0"/>
              </a:rPr>
              <a:t>dapibus</a:t>
            </a:r>
            <a:r>
              <a:rPr lang="en-GB" dirty="0">
                <a:latin typeface="Lato" panose="020F0502020204030203" pitchFamily="34" charset="77"/>
                <a:ea typeface="Roboto Light" panose="02000000000000000000" pitchFamily="2" charset="0"/>
                <a:cs typeface="Roboto Light" panose="02000000000000000000" pitchFamily="2" charset="0"/>
              </a:rPr>
              <a:t>. Donec at </a:t>
            </a:r>
            <a:r>
              <a:rPr lang="en-GB" dirty="0" err="1">
                <a:latin typeface="Lato" panose="020F0502020204030203" pitchFamily="34" charset="77"/>
                <a:ea typeface="Roboto Light" panose="02000000000000000000" pitchFamily="2" charset="0"/>
                <a:cs typeface="Roboto Light" panose="02000000000000000000" pitchFamily="2" charset="0"/>
              </a:rPr>
              <a:t>ultricies</a:t>
            </a:r>
            <a:r>
              <a:rPr lang="en-GB" dirty="0">
                <a:latin typeface="Lato" panose="020F0502020204030203" pitchFamily="34" charset="77"/>
                <a:ea typeface="Roboto Light" panose="02000000000000000000" pitchFamily="2" charset="0"/>
                <a:cs typeface="Roboto Light" panose="02000000000000000000" pitchFamily="2" charset="0"/>
              </a:rPr>
              <a:t> diam.”</a:t>
            </a:r>
          </a:p>
          <a:p>
            <a:endParaRPr lang="en-GB" dirty="0">
              <a:latin typeface="Lato" panose="020F0502020204030203" pitchFamily="34" charset="77"/>
              <a:ea typeface="Roboto Light" panose="02000000000000000000" pitchFamily="2" charset="0"/>
              <a:cs typeface="Roboto Light" panose="02000000000000000000" pitchFamily="2" charset="0"/>
            </a:endParaRPr>
          </a:p>
          <a:p>
            <a:r>
              <a:rPr lang="en-GB" sz="1400" b="1" dirty="0">
                <a:latin typeface="Lato" panose="020F0502020204030203" pitchFamily="34" charset="77"/>
                <a:ea typeface="Roboto Light" panose="02000000000000000000" pitchFamily="2" charset="0"/>
                <a:cs typeface="Roboto Light" panose="02000000000000000000" pitchFamily="2" charset="0"/>
              </a:rPr>
              <a:t>Name and job title here</a:t>
            </a:r>
            <a:endParaRPr lang="en-US" sz="1400" b="1" dirty="0">
              <a:latin typeface="Lato" panose="020F0502020204030203" pitchFamily="34" charset="77"/>
              <a:ea typeface="Roboto Light" panose="02000000000000000000" pitchFamily="2" charset="0"/>
              <a:cs typeface="Roboto Light" panose="02000000000000000000" pitchFamily="2" charset="0"/>
            </a:endParaRPr>
          </a:p>
        </p:txBody>
      </p:sp>
      <p:pic>
        <p:nvPicPr>
          <p:cNvPr id="18" name="Picture 17">
            <a:extLst>
              <a:ext uri="{FF2B5EF4-FFF2-40B4-BE49-F238E27FC236}">
                <a16:creationId xmlns:a16="http://schemas.microsoft.com/office/drawing/2014/main" id="{07C05C81-FC6B-5342-80CC-0549BB04CFD5}"/>
              </a:ext>
            </a:extLst>
          </p:cNvPr>
          <p:cNvPicPr>
            <a:picLocks noChangeAspect="1"/>
          </p:cNvPicPr>
          <p:nvPr/>
        </p:nvPicPr>
        <p:blipFill>
          <a:blip r:embed="rId5"/>
          <a:stretch>
            <a:fillRect/>
          </a:stretch>
        </p:blipFill>
        <p:spPr>
          <a:xfrm>
            <a:off x="8286173" y="5787669"/>
            <a:ext cx="1854200" cy="546100"/>
          </a:xfrm>
          <a:prstGeom prst="rect">
            <a:avLst/>
          </a:prstGeom>
        </p:spPr>
      </p:pic>
      <p:sp>
        <p:nvSpPr>
          <p:cNvPr id="16" name="Rectangle 15">
            <a:extLst>
              <a:ext uri="{FF2B5EF4-FFF2-40B4-BE49-F238E27FC236}">
                <a16:creationId xmlns:a16="http://schemas.microsoft.com/office/drawing/2014/main" id="{0C8C5D7C-2173-B744-9117-2144C5058907}"/>
              </a:ext>
            </a:extLst>
          </p:cNvPr>
          <p:cNvSpPr/>
          <p:nvPr/>
        </p:nvSpPr>
        <p:spPr>
          <a:xfrm>
            <a:off x="3759196" y="350519"/>
            <a:ext cx="803506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Lato" panose="020F0502020204030203" pitchFamily="34" charset="77"/>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6C598A95-7EEE-5A47-8BAB-05AEF1C142B3}"/>
              </a:ext>
            </a:extLst>
          </p:cNvPr>
          <p:cNvSpPr txBox="1"/>
          <p:nvPr/>
        </p:nvSpPr>
        <p:spPr>
          <a:xfrm>
            <a:off x="322941" y="385353"/>
            <a:ext cx="3199714" cy="6186309"/>
          </a:xfrm>
          <a:prstGeom prst="rect">
            <a:avLst/>
          </a:prstGeom>
          <a:solidFill>
            <a:schemeClr val="accent1"/>
          </a:solidFill>
        </p:spPr>
        <p:txBody>
          <a:bodyPr wrap="square" rtlCol="0">
            <a:spAutoFit/>
          </a:bodyPr>
          <a:lstStyle/>
          <a:p>
            <a:r>
              <a:rPr lang="en-GB" sz="4800" b="1" dirty="0">
                <a:solidFill>
                  <a:srgbClr val="FAF8F6"/>
                </a:solidFill>
                <a:latin typeface="+mj-lt"/>
                <a:ea typeface="Roboto Light" panose="02000000000000000000" pitchFamily="2" charset="0"/>
                <a:cs typeface="Roboto Light" panose="02000000000000000000" pitchFamily="2" charset="0"/>
              </a:rPr>
              <a:t>About </a:t>
            </a:r>
          </a:p>
          <a:p>
            <a:r>
              <a:rPr lang="en-GB" sz="4800" b="1" dirty="0">
                <a:solidFill>
                  <a:srgbClr val="FAF8F6"/>
                </a:solidFill>
                <a:latin typeface="+mj-lt"/>
                <a:ea typeface="Roboto Light" panose="02000000000000000000" pitchFamily="2" charset="0"/>
                <a:cs typeface="Roboto Light" panose="02000000000000000000" pitchFamily="2" charset="0"/>
              </a:rPr>
              <a:t>NICE</a:t>
            </a:r>
          </a:p>
          <a:p>
            <a:endPar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12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12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12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12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12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GB"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a:p>
            <a:endParaRPr lang="en-US" sz="4000" b="1" dirty="0">
              <a:solidFill>
                <a:srgbClr val="FAF8F6"/>
              </a:solidFill>
              <a:latin typeface="Lato" panose="020F0502020204030203" pitchFamily="34" charset="77"/>
              <a:ea typeface="Roboto Light" panose="02000000000000000000" pitchFamily="2" charset="0"/>
              <a:cs typeface="Roboto Light" panose="02000000000000000000" pitchFamily="2" charset="0"/>
            </a:endParaRPr>
          </a:p>
        </p:txBody>
      </p:sp>
      <p:pic>
        <p:nvPicPr>
          <p:cNvPr id="15" name="Picture 14" descr="A picture containing drawing&#10;&#10;Description automatically generated">
            <a:extLst>
              <a:ext uri="{FF2B5EF4-FFF2-40B4-BE49-F238E27FC236}">
                <a16:creationId xmlns:a16="http://schemas.microsoft.com/office/drawing/2014/main" id="{9979D902-8251-4177-83B0-E3C63AD11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540" y="6060646"/>
            <a:ext cx="666786" cy="217726"/>
          </a:xfrm>
          <a:prstGeom prst="rect">
            <a:avLst/>
          </a:prstGeom>
        </p:spPr>
      </p:pic>
      <p:grpSp>
        <p:nvGrpSpPr>
          <p:cNvPr id="2" name="Group 1">
            <a:extLst>
              <a:ext uri="{FF2B5EF4-FFF2-40B4-BE49-F238E27FC236}">
                <a16:creationId xmlns:a16="http://schemas.microsoft.com/office/drawing/2014/main" id="{6133D2F1-4EC8-8A3A-8B7C-94D5EAE39612}"/>
              </a:ext>
            </a:extLst>
          </p:cNvPr>
          <p:cNvGrpSpPr/>
          <p:nvPr/>
        </p:nvGrpSpPr>
        <p:grpSpPr>
          <a:xfrm>
            <a:off x="4916986" y="654111"/>
            <a:ext cx="7059028" cy="5021376"/>
            <a:chOff x="4916300" y="932985"/>
            <a:chExt cx="7059028" cy="5021376"/>
          </a:xfrm>
        </p:grpSpPr>
        <p:sp>
          <p:nvSpPr>
            <p:cNvPr id="7" name="TextBox 6">
              <a:extLst>
                <a:ext uri="{FF2B5EF4-FFF2-40B4-BE49-F238E27FC236}">
                  <a16:creationId xmlns:a16="http://schemas.microsoft.com/office/drawing/2014/main" id="{EBA6584E-B668-2B4E-AA8F-D1D9B4D3E3C5}"/>
                </a:ext>
              </a:extLst>
            </p:cNvPr>
            <p:cNvSpPr txBox="1"/>
            <p:nvPr/>
          </p:nvSpPr>
          <p:spPr>
            <a:xfrm>
              <a:off x="4988649" y="932985"/>
              <a:ext cx="6986679" cy="1077218"/>
            </a:xfrm>
            <a:prstGeom prst="rect">
              <a:avLst/>
            </a:prstGeom>
            <a:noFill/>
          </p:spPr>
          <p:txBody>
            <a:bodyPr wrap="square" rtlCol="0">
              <a:spAutoFit/>
            </a:bodyPr>
            <a:lstStyle/>
            <a:p>
              <a:r>
                <a:rPr lang="en-GB" sz="2800" b="1" dirty="0">
                  <a:latin typeface="Lato" panose="020F0502020204030203" pitchFamily="34" charset="77"/>
                  <a:ea typeface="Roboto Light" panose="02000000000000000000" pitchFamily="2" charset="0"/>
                  <a:cs typeface="Roboto Light" panose="02000000000000000000" pitchFamily="2" charset="0"/>
                </a:rPr>
                <a:t>When:</a:t>
              </a:r>
              <a:endParaRPr lang="en-GB" dirty="0">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GB" sz="1800" dirty="0"/>
                <a:t>Established in 1999</a:t>
              </a:r>
            </a:p>
            <a:p>
              <a:pPr marL="285750" indent="-285750">
                <a:buFont typeface="Arial" panose="020B0604020202020204" pitchFamily="34" charset="0"/>
                <a:buChar char="•"/>
              </a:pPr>
              <a:endParaRPr lang="en-GB" dirty="0">
                <a:solidFill>
                  <a:srgbClr val="0E0E0E"/>
                </a:solidFill>
                <a:latin typeface="Lato" panose="020F0502020204030203" pitchFamily="34" charset="77"/>
              </a:endParaRPr>
            </a:p>
          </p:txBody>
        </p:sp>
        <p:sp>
          <p:nvSpPr>
            <p:cNvPr id="11" name="TextBox 10">
              <a:extLst>
                <a:ext uri="{FF2B5EF4-FFF2-40B4-BE49-F238E27FC236}">
                  <a16:creationId xmlns:a16="http://schemas.microsoft.com/office/drawing/2014/main" id="{C3AA27C4-7C3A-0546-89E2-E50EC5FE3EE9}"/>
                </a:ext>
              </a:extLst>
            </p:cNvPr>
            <p:cNvSpPr txBox="1"/>
            <p:nvPr/>
          </p:nvSpPr>
          <p:spPr>
            <a:xfrm>
              <a:off x="4988650" y="1948745"/>
              <a:ext cx="6986678" cy="1354217"/>
            </a:xfrm>
            <a:prstGeom prst="rect">
              <a:avLst/>
            </a:prstGeom>
            <a:noFill/>
          </p:spPr>
          <p:txBody>
            <a:bodyPr wrap="square" rtlCol="0">
              <a:spAutoFit/>
            </a:bodyPr>
            <a:lstStyle/>
            <a:p>
              <a:r>
                <a:rPr lang="en-GB" sz="2800" b="1" dirty="0">
                  <a:latin typeface="Lato" panose="020F0502020204030203" pitchFamily="34" charset="77"/>
                  <a:ea typeface="Roboto Light" panose="02000000000000000000" pitchFamily="2" charset="0"/>
                  <a:cs typeface="Roboto Light" panose="02000000000000000000" pitchFamily="2" charset="0"/>
                </a:rPr>
                <a:t>What:</a:t>
              </a:r>
              <a:endParaRPr lang="en-GB" dirty="0">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GB" sz="1800" dirty="0">
                  <a:effectLst/>
                </a:rPr>
                <a:t>NICE is an independent organisation providing national guidance and advice to improve health and social care across the UK </a:t>
              </a:r>
            </a:p>
          </p:txBody>
        </p:sp>
        <p:sp>
          <p:nvSpPr>
            <p:cNvPr id="19" name="TextBox 18">
              <a:extLst>
                <a:ext uri="{FF2B5EF4-FFF2-40B4-BE49-F238E27FC236}">
                  <a16:creationId xmlns:a16="http://schemas.microsoft.com/office/drawing/2014/main" id="{57421442-CF0E-B94D-B76F-0640C7D660A4}"/>
                </a:ext>
              </a:extLst>
            </p:cNvPr>
            <p:cNvSpPr txBox="1"/>
            <p:nvPr/>
          </p:nvSpPr>
          <p:spPr>
            <a:xfrm>
              <a:off x="4987963" y="3412944"/>
              <a:ext cx="6986678" cy="1077218"/>
            </a:xfrm>
            <a:prstGeom prst="rect">
              <a:avLst/>
            </a:prstGeom>
            <a:noFill/>
          </p:spPr>
          <p:txBody>
            <a:bodyPr wrap="square" rtlCol="0">
              <a:spAutoFit/>
            </a:bodyPr>
            <a:lstStyle/>
            <a:p>
              <a:r>
                <a:rPr lang="en-GB" sz="2800" b="1" dirty="0">
                  <a:latin typeface="Lato" panose="020F0502020204030203" pitchFamily="34" charset="77"/>
                  <a:ea typeface="Roboto Light" panose="02000000000000000000" pitchFamily="2" charset="0"/>
                  <a:cs typeface="Roboto Light" panose="02000000000000000000" pitchFamily="2" charset="0"/>
                </a:rPr>
                <a:t>Aim:</a:t>
              </a:r>
              <a:endParaRPr lang="en-GB" dirty="0">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1043056" rtl="0" eaLnBrk="1" fontAlgn="auto" latinLnBrk="0" hangingPunct="1">
                <a:lnSpc>
                  <a:spcPct val="100000"/>
                </a:lnSpc>
                <a:spcBef>
                  <a:spcPts val="0"/>
                </a:spcBef>
                <a:spcAft>
                  <a:spcPts val="0"/>
                </a:spcAft>
                <a:buClrTx/>
                <a:buSzTx/>
                <a:buFontTx/>
                <a:buNone/>
                <a:tabLst/>
                <a:defRPr/>
              </a:pPr>
              <a:r>
                <a:rPr lang="en-GB" sz="1800" dirty="0">
                  <a:effectLst/>
                </a:rPr>
                <a:t>To put evidence at the heart of health and care decision making</a:t>
              </a:r>
            </a:p>
          </p:txBody>
        </p:sp>
        <p:sp>
          <p:nvSpPr>
            <p:cNvPr id="21" name="TextBox 20">
              <a:extLst>
                <a:ext uri="{FF2B5EF4-FFF2-40B4-BE49-F238E27FC236}">
                  <a16:creationId xmlns:a16="http://schemas.microsoft.com/office/drawing/2014/main" id="{57A1FB27-CB20-4969-8E74-6F3B16790D51}"/>
                </a:ext>
              </a:extLst>
            </p:cNvPr>
            <p:cNvSpPr txBox="1"/>
            <p:nvPr/>
          </p:nvSpPr>
          <p:spPr>
            <a:xfrm>
              <a:off x="4916300" y="4600144"/>
              <a:ext cx="6986678" cy="1354217"/>
            </a:xfrm>
            <a:prstGeom prst="rect">
              <a:avLst/>
            </a:prstGeom>
            <a:noFill/>
          </p:spPr>
          <p:txBody>
            <a:bodyPr wrap="square" rtlCol="0">
              <a:spAutoFit/>
            </a:bodyPr>
            <a:lstStyle/>
            <a:p>
              <a:r>
                <a:rPr lang="en-GB" sz="2800" b="1" dirty="0">
                  <a:latin typeface="Lato" panose="020F0502020204030203" pitchFamily="34" charset="77"/>
                  <a:ea typeface="Roboto Light" panose="02000000000000000000" pitchFamily="2" charset="0"/>
                  <a:cs typeface="Roboto Light" panose="02000000000000000000" pitchFamily="2" charset="0"/>
                </a:rPr>
                <a:t>Outcome:</a:t>
              </a:r>
              <a:endParaRPr lang="en-GB" dirty="0">
                <a:latin typeface="Roboto Light" panose="02000000000000000000" pitchFamily="2" charset="0"/>
                <a:ea typeface="Roboto Light" panose="02000000000000000000" pitchFamily="2" charset="0"/>
                <a:cs typeface="Roboto Light" panose="02000000000000000000" pitchFamily="2" charset="0"/>
              </a:endParaRPr>
            </a:p>
            <a:p>
              <a:pPr marL="0" indent="0">
                <a:spcAft>
                  <a:spcPts val="0"/>
                </a:spcAft>
                <a:buFontTx/>
                <a:buNone/>
              </a:pPr>
              <a:r>
                <a:rPr lang="en-GB" sz="1800" dirty="0">
                  <a:effectLst/>
                </a:rPr>
                <a:t>To improve the quality, safety and equity of care, and to ensure better outcomes for people using health and care service</a:t>
              </a:r>
            </a:p>
          </p:txBody>
        </p:sp>
      </p:grpSp>
      <p:sp>
        <p:nvSpPr>
          <p:cNvPr id="3" name="TextBox 2">
            <a:extLst>
              <a:ext uri="{FF2B5EF4-FFF2-40B4-BE49-F238E27FC236}">
                <a16:creationId xmlns:a16="http://schemas.microsoft.com/office/drawing/2014/main" id="{B61777DD-FFB7-E4D9-5186-CE6A6AE09819}"/>
              </a:ext>
            </a:extLst>
          </p:cNvPr>
          <p:cNvSpPr txBox="1"/>
          <p:nvPr/>
        </p:nvSpPr>
        <p:spPr>
          <a:xfrm>
            <a:off x="8809143" y="5971909"/>
            <a:ext cx="2985113" cy="523220"/>
          </a:xfrm>
          <a:prstGeom prst="rect">
            <a:avLst/>
          </a:prstGeom>
          <a:noFill/>
        </p:spPr>
        <p:txBody>
          <a:bodyPr wrap="none" rtlCol="0">
            <a:spAutoFit/>
          </a:bodyPr>
          <a:lstStyle/>
          <a:p>
            <a:r>
              <a:rPr lang="en-GB" sz="2800" b="1" dirty="0">
                <a:ea typeface="Roboto Light" panose="02000000000000000000" pitchFamily="2" charset="0"/>
                <a:cs typeface="Roboto Light" panose="02000000000000000000" pitchFamily="2" charset="0"/>
                <a:hlinkClick r:id="rId7">
                  <a:extLst>
                    <a:ext uri="{A12FA001-AC4F-418D-AE19-62706E023703}">
                      <ahyp:hlinkClr xmlns:ahyp="http://schemas.microsoft.com/office/drawing/2018/hyperlinkcolor" val="tx"/>
                    </a:ext>
                  </a:extLst>
                </a:hlinkClick>
              </a:rPr>
              <a:t>www.nice.org.uk</a:t>
            </a:r>
            <a:endParaRPr lang="en-GB" sz="2800" b="1" dirty="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5F8C4447-53D2-D1F4-88FA-1FA186604F33}"/>
              </a:ext>
            </a:extLst>
          </p:cNvPr>
          <p:cNvPicPr>
            <a:picLocks noChangeAspect="1"/>
          </p:cNvPicPr>
          <p:nvPr/>
        </p:nvPicPr>
        <p:blipFill>
          <a:blip r:embed="rId8"/>
          <a:stretch>
            <a:fillRect/>
          </a:stretch>
        </p:blipFill>
        <p:spPr>
          <a:xfrm>
            <a:off x="4017089" y="4379895"/>
            <a:ext cx="899897" cy="892071"/>
          </a:xfrm>
          <a:prstGeom prst="rect">
            <a:avLst/>
          </a:prstGeom>
        </p:spPr>
      </p:pic>
      <p:pic>
        <p:nvPicPr>
          <p:cNvPr id="5" name="Picture 4">
            <a:extLst>
              <a:ext uri="{FF2B5EF4-FFF2-40B4-BE49-F238E27FC236}">
                <a16:creationId xmlns:a16="http://schemas.microsoft.com/office/drawing/2014/main" id="{02BEC766-8927-B900-434B-B47233010BBA}"/>
              </a:ext>
              <a:ext uri="{C183D7F6-B498-43B3-948B-1728B52AA6E4}">
                <adec:decorative xmlns:adec="http://schemas.microsoft.com/office/drawing/2017/decorative" val="1"/>
              </a:ext>
            </a:extLst>
          </p:cNvPr>
          <p:cNvPicPr>
            <a:picLocks/>
          </p:cNvPicPr>
          <p:nvPr/>
        </p:nvPicPr>
        <p:blipFill rotWithShape="1">
          <a:blip r:embed="rId9"/>
          <a:srcRect l="15550" t="4652" r="14044" b="4133"/>
          <a:stretch/>
        </p:blipFill>
        <p:spPr>
          <a:xfrm>
            <a:off x="4000228" y="3167146"/>
            <a:ext cx="933568" cy="843450"/>
          </a:xfrm>
          <a:prstGeom prst="rect">
            <a:avLst/>
          </a:prstGeom>
        </p:spPr>
      </p:pic>
      <p:pic>
        <p:nvPicPr>
          <p:cNvPr id="6" name="Picture 5">
            <a:extLst>
              <a:ext uri="{FF2B5EF4-FFF2-40B4-BE49-F238E27FC236}">
                <a16:creationId xmlns:a16="http://schemas.microsoft.com/office/drawing/2014/main" id="{9BE084CD-8D23-CE6E-FFA6-A1E9E78649B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054293" y="1915259"/>
            <a:ext cx="899897" cy="899897"/>
          </a:xfrm>
          <a:prstGeom prst="rect">
            <a:avLst/>
          </a:prstGeom>
        </p:spPr>
      </p:pic>
      <p:pic>
        <p:nvPicPr>
          <p:cNvPr id="8" name="Picture 7">
            <a:extLst>
              <a:ext uri="{FF2B5EF4-FFF2-40B4-BE49-F238E27FC236}">
                <a16:creationId xmlns:a16="http://schemas.microsoft.com/office/drawing/2014/main" id="{33EE3916-53FC-2272-4BB2-8FE391109CC0}"/>
              </a:ext>
              <a:ext uri="{C183D7F6-B498-43B3-948B-1728B52AA6E4}">
                <adec:decorative xmlns:adec="http://schemas.microsoft.com/office/drawing/2017/decorative" val="1"/>
              </a:ext>
            </a:extLst>
          </p:cNvPr>
          <p:cNvPicPr>
            <a:picLocks noChangeAspect="1"/>
          </p:cNvPicPr>
          <p:nvPr/>
        </p:nvPicPr>
        <p:blipFill rotWithShape="1">
          <a:blip r:embed="rId11"/>
          <a:srcRect l="15820" t="3612" r="14383" b="4224"/>
          <a:stretch/>
        </p:blipFill>
        <p:spPr>
          <a:xfrm>
            <a:off x="4051953" y="611508"/>
            <a:ext cx="934451" cy="934451"/>
          </a:xfrm>
          <a:prstGeom prst="rect">
            <a:avLst/>
          </a:prstGeom>
        </p:spPr>
      </p:pic>
      <p:pic>
        <p:nvPicPr>
          <p:cNvPr id="22" name="Recorded Sound">
            <a:hlinkClick r:id="" action="ppaction://media"/>
            <a:extLst>
              <a:ext uri="{FF2B5EF4-FFF2-40B4-BE49-F238E27FC236}">
                <a16:creationId xmlns:a16="http://schemas.microsoft.com/office/drawing/2014/main" id="{73C6AEC2-1CA8-CE18-0FAC-1EB6A13383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43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128337" y="1333807"/>
            <a:ext cx="3336758" cy="4190385"/>
          </a:xfrm>
        </p:spPr>
        <p:txBody>
          <a:bodyPr/>
          <a:lstStyle/>
          <a:p>
            <a:r>
              <a:rPr lang="en-GB" dirty="0"/>
              <a:t>What is considered in guidance development</a:t>
            </a:r>
          </a:p>
        </p:txBody>
      </p:sp>
      <p:sp>
        <p:nvSpPr>
          <p:cNvPr id="9" name="Slide Number Placeholder 3">
            <a:extLst>
              <a:ext uri="{FF2B5EF4-FFF2-40B4-BE49-F238E27FC236}">
                <a16:creationId xmlns:a16="http://schemas.microsoft.com/office/drawing/2014/main" id="{2E2C210D-CB7A-C338-A3DF-2A472EE64402}"/>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latin typeface="Inter" panose="02000503000000020004" pitchFamily="2" charset="0"/>
                <a:ea typeface="Inter" panose="02000503000000020004" pitchFamily="2" charset="0"/>
              </a:rPr>
              <a:pPr algn="ctr"/>
              <a:t>2</a:t>
            </a:fld>
            <a:endParaRPr lang="en-US" sz="1200" dirty="0">
              <a:latin typeface="Inter" panose="02000503000000020004" pitchFamily="2" charset="0"/>
              <a:ea typeface="Inter" panose="02000503000000020004" pitchFamily="2" charset="0"/>
            </a:endParaRPr>
          </a:p>
        </p:txBody>
      </p:sp>
      <p:grpSp>
        <p:nvGrpSpPr>
          <p:cNvPr id="10" name="Group 9">
            <a:extLst>
              <a:ext uri="{FF2B5EF4-FFF2-40B4-BE49-F238E27FC236}">
                <a16:creationId xmlns:a16="http://schemas.microsoft.com/office/drawing/2014/main" id="{3C783DF9-668D-6454-AEF5-32236CBB8C4F}"/>
              </a:ext>
            </a:extLst>
          </p:cNvPr>
          <p:cNvGrpSpPr/>
          <p:nvPr/>
        </p:nvGrpSpPr>
        <p:grpSpPr>
          <a:xfrm>
            <a:off x="3855915" y="343347"/>
            <a:ext cx="8035060" cy="6156959"/>
            <a:chOff x="3759608" y="404876"/>
            <a:chExt cx="8035060" cy="6156959"/>
          </a:xfrm>
        </p:grpSpPr>
        <p:sp>
          <p:nvSpPr>
            <p:cNvPr id="11" name="Rectangle 10">
              <a:extLst>
                <a:ext uri="{FF2B5EF4-FFF2-40B4-BE49-F238E27FC236}">
                  <a16:creationId xmlns:a16="http://schemas.microsoft.com/office/drawing/2014/main" id="{87A8AB82-A88B-36C2-4251-85A32AD84693}"/>
                </a:ext>
              </a:extLst>
            </p:cNvPr>
            <p:cNvSpPr/>
            <p:nvPr/>
          </p:nvSpPr>
          <p:spPr>
            <a:xfrm>
              <a:off x="3759608" y="404876"/>
              <a:ext cx="8035060" cy="615695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2" name="Group 11">
              <a:extLst>
                <a:ext uri="{FF2B5EF4-FFF2-40B4-BE49-F238E27FC236}">
                  <a16:creationId xmlns:a16="http://schemas.microsoft.com/office/drawing/2014/main" id="{78F5909F-A6F8-C5E8-8978-4B0DB637B1A9}"/>
                </a:ext>
              </a:extLst>
            </p:cNvPr>
            <p:cNvGrpSpPr/>
            <p:nvPr/>
          </p:nvGrpSpPr>
          <p:grpSpPr>
            <a:xfrm>
              <a:off x="4632703" y="949584"/>
              <a:ext cx="5975777" cy="5259760"/>
              <a:chOff x="3075053" y="1444174"/>
              <a:chExt cx="5975777" cy="5259760"/>
            </a:xfrm>
          </p:grpSpPr>
          <p:sp>
            <p:nvSpPr>
              <p:cNvPr id="13" name="Oval 12">
                <a:extLst>
                  <a:ext uri="{FF2B5EF4-FFF2-40B4-BE49-F238E27FC236}">
                    <a16:creationId xmlns:a16="http://schemas.microsoft.com/office/drawing/2014/main" id="{DDC35B92-BA6B-C39F-4B78-7E3B9CF6315A}"/>
                  </a:ext>
                </a:extLst>
              </p:cNvPr>
              <p:cNvSpPr/>
              <p:nvPr/>
            </p:nvSpPr>
            <p:spPr>
              <a:xfrm>
                <a:off x="5158653" y="1444174"/>
                <a:ext cx="1850327" cy="1690803"/>
              </a:xfrm>
              <a:prstGeom prst="ellipse">
                <a:avLst/>
              </a:prstGeom>
              <a:solidFill>
                <a:srgbClr val="4F7D8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endParaRPr lang="en-US" sz="1270" b="1" dirty="0">
                  <a:solidFill>
                    <a:schemeClr val="bg1"/>
                  </a:solidFill>
                </a:endParaRPr>
              </a:p>
            </p:txBody>
          </p:sp>
          <p:sp>
            <p:nvSpPr>
              <p:cNvPr id="14" name="Oval 13">
                <a:extLst>
                  <a:ext uri="{FF2B5EF4-FFF2-40B4-BE49-F238E27FC236}">
                    <a16:creationId xmlns:a16="http://schemas.microsoft.com/office/drawing/2014/main" id="{DDAF6CA5-B3D2-7B77-928D-86A2927D4FA0}"/>
                  </a:ext>
                </a:extLst>
              </p:cNvPr>
              <p:cNvSpPr/>
              <p:nvPr/>
            </p:nvSpPr>
            <p:spPr>
              <a:xfrm>
                <a:off x="7070894" y="2629590"/>
                <a:ext cx="1979936" cy="1788290"/>
              </a:xfrm>
              <a:prstGeom prst="ellipse">
                <a:avLst/>
              </a:prstGeom>
              <a:solidFill>
                <a:srgbClr val="4F7D8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r>
                  <a:rPr lang="en-GB" b="1" dirty="0">
                    <a:solidFill>
                      <a:schemeClr val="bg1"/>
                    </a:solidFill>
                    <a:latin typeface="Inter" panose="02000503000000020004" pitchFamily="2" charset="0"/>
                    <a:ea typeface="Inter" panose="02000503000000020004" pitchFamily="2" charset="0"/>
                  </a:rPr>
                  <a:t>Extent of uncertainty</a:t>
                </a:r>
                <a:endParaRPr lang="en-US" b="1" dirty="0">
                  <a:solidFill>
                    <a:schemeClr val="bg1"/>
                  </a:solidFill>
                  <a:latin typeface="Inter" panose="02000503000000020004" pitchFamily="2" charset="0"/>
                  <a:ea typeface="Inter" panose="02000503000000020004" pitchFamily="2" charset="0"/>
                </a:endParaRPr>
              </a:p>
            </p:txBody>
          </p:sp>
          <p:sp>
            <p:nvSpPr>
              <p:cNvPr id="15" name="Oval 14">
                <a:extLst>
                  <a:ext uri="{FF2B5EF4-FFF2-40B4-BE49-F238E27FC236}">
                    <a16:creationId xmlns:a16="http://schemas.microsoft.com/office/drawing/2014/main" id="{A9145EB5-EE23-77C8-A998-811EBA847771}"/>
                  </a:ext>
                </a:extLst>
              </p:cNvPr>
              <p:cNvSpPr/>
              <p:nvPr/>
            </p:nvSpPr>
            <p:spPr>
              <a:xfrm>
                <a:off x="6491959" y="4885408"/>
                <a:ext cx="2004270" cy="1788290"/>
              </a:xfrm>
              <a:prstGeom prst="ellipse">
                <a:avLst/>
              </a:prstGeom>
              <a:solidFill>
                <a:srgbClr val="4F7D8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endParaRPr lang="en-US" sz="1270" b="1" dirty="0">
                  <a:solidFill>
                    <a:schemeClr val="bg1"/>
                  </a:solidFill>
                </a:endParaRPr>
              </a:p>
            </p:txBody>
          </p:sp>
          <p:sp>
            <p:nvSpPr>
              <p:cNvPr id="16" name="Oval 15">
                <a:extLst>
                  <a:ext uri="{FF2B5EF4-FFF2-40B4-BE49-F238E27FC236}">
                    <a16:creationId xmlns:a16="http://schemas.microsoft.com/office/drawing/2014/main" id="{E9C91D13-EFCD-62C5-3E1E-967DF1C45F44}"/>
                  </a:ext>
                </a:extLst>
              </p:cNvPr>
              <p:cNvSpPr/>
              <p:nvPr/>
            </p:nvSpPr>
            <p:spPr>
              <a:xfrm>
                <a:off x="3728890" y="4885408"/>
                <a:ext cx="2004270" cy="1818526"/>
              </a:xfrm>
              <a:prstGeom prst="ellipse">
                <a:avLst/>
              </a:prstGeom>
              <a:solidFill>
                <a:srgbClr val="4F7D8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endParaRPr lang="en-US" sz="1270" b="1" dirty="0">
                  <a:solidFill>
                    <a:schemeClr val="bg1"/>
                  </a:solidFill>
                </a:endParaRPr>
              </a:p>
            </p:txBody>
          </p:sp>
          <p:sp>
            <p:nvSpPr>
              <p:cNvPr id="17" name="Oval 16">
                <a:extLst>
                  <a:ext uri="{FF2B5EF4-FFF2-40B4-BE49-F238E27FC236}">
                    <a16:creationId xmlns:a16="http://schemas.microsoft.com/office/drawing/2014/main" id="{6FCF67AC-70D5-44F7-92D0-C33B48F26134}"/>
                  </a:ext>
                </a:extLst>
              </p:cNvPr>
              <p:cNvSpPr/>
              <p:nvPr/>
            </p:nvSpPr>
            <p:spPr>
              <a:xfrm>
                <a:off x="3075054" y="2539897"/>
                <a:ext cx="1979936" cy="1818526"/>
              </a:xfrm>
              <a:prstGeom prst="ellipse">
                <a:avLst/>
              </a:prstGeom>
              <a:solidFill>
                <a:srgbClr val="4F7D8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endParaRPr lang="en-US" sz="1270" b="1" dirty="0">
                  <a:solidFill>
                    <a:schemeClr val="bg1"/>
                  </a:solidFill>
                </a:endParaRPr>
              </a:p>
            </p:txBody>
          </p:sp>
          <p:sp>
            <p:nvSpPr>
              <p:cNvPr id="18" name="Oval 17">
                <a:extLst>
                  <a:ext uri="{FF2B5EF4-FFF2-40B4-BE49-F238E27FC236}">
                    <a16:creationId xmlns:a16="http://schemas.microsoft.com/office/drawing/2014/main" id="{DA1CBB17-1BBE-BCD2-4631-1992C351154E}"/>
                  </a:ext>
                </a:extLst>
              </p:cNvPr>
              <p:cNvSpPr/>
              <p:nvPr/>
            </p:nvSpPr>
            <p:spPr>
              <a:xfrm>
                <a:off x="5179175" y="3402062"/>
                <a:ext cx="1767534" cy="1690803"/>
              </a:xfrm>
              <a:prstGeom prst="ellipse">
                <a:avLst/>
              </a:prstGeom>
              <a:solidFill>
                <a:srgbClr val="A2BDC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46052">
                  <a:defRPr/>
                </a:pPr>
                <a:r>
                  <a:rPr lang="en-GB" sz="1270" dirty="0">
                    <a:solidFill>
                      <a:srgbClr val="222222"/>
                    </a:solidFill>
                    <a:latin typeface="+mj-lt"/>
                  </a:rPr>
                  <a:t>NICE DECISIONS</a:t>
                </a:r>
                <a:endParaRPr lang="en-US" sz="1270" dirty="0">
                  <a:solidFill>
                    <a:srgbClr val="222222"/>
                  </a:solidFill>
                  <a:latin typeface="+mj-lt"/>
                </a:endParaRPr>
              </a:p>
            </p:txBody>
          </p:sp>
          <p:sp>
            <p:nvSpPr>
              <p:cNvPr id="19" name="TextBox 10">
                <a:extLst>
                  <a:ext uri="{FF2B5EF4-FFF2-40B4-BE49-F238E27FC236}">
                    <a16:creationId xmlns:a16="http://schemas.microsoft.com/office/drawing/2014/main" id="{81BF8931-3978-2B39-52BE-83EBD2E5A966}"/>
                  </a:ext>
                </a:extLst>
              </p:cNvPr>
              <p:cNvSpPr txBox="1">
                <a:spLocks noChangeArrowheads="1"/>
              </p:cNvSpPr>
              <p:nvPr/>
            </p:nvSpPr>
            <p:spPr bwMode="auto">
              <a:xfrm>
                <a:off x="6672847" y="5277047"/>
                <a:ext cx="15245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100">
                    <a:solidFill>
                      <a:schemeClr val="tx1"/>
                    </a:solidFill>
                    <a:latin typeface="Lato" panose="020F0502020204030203" pitchFamily="34" charset="0"/>
                    <a:ea typeface="ＭＳ Ｐゴシック" panose="020B0600070205080204" pitchFamily="34" charset="-128"/>
                  </a:defRPr>
                </a:lvl1pPr>
                <a:lvl2pPr marL="742950" indent="-285750">
                  <a:defRPr sz="2100">
                    <a:solidFill>
                      <a:schemeClr val="tx1"/>
                    </a:solidFill>
                    <a:latin typeface="Lato" panose="020F0502020204030203" pitchFamily="34" charset="0"/>
                    <a:ea typeface="ＭＳ Ｐゴシック" panose="020B0600070205080204" pitchFamily="34" charset="-128"/>
                  </a:defRPr>
                </a:lvl2pPr>
                <a:lvl3pPr marL="1143000" indent="-228600">
                  <a:defRPr sz="2100">
                    <a:solidFill>
                      <a:schemeClr val="tx1"/>
                    </a:solidFill>
                    <a:latin typeface="Lato" panose="020F0502020204030203" pitchFamily="34" charset="0"/>
                    <a:ea typeface="ＭＳ Ｐゴシック" panose="020B0600070205080204" pitchFamily="34" charset="-128"/>
                  </a:defRPr>
                </a:lvl3pPr>
                <a:lvl4pPr marL="1600200" indent="-228600">
                  <a:defRPr sz="2100">
                    <a:solidFill>
                      <a:schemeClr val="tx1"/>
                    </a:solidFill>
                    <a:latin typeface="Lato" panose="020F0502020204030203" pitchFamily="34" charset="0"/>
                    <a:ea typeface="ＭＳ Ｐゴシック" panose="020B0600070205080204" pitchFamily="34" charset="-128"/>
                  </a:defRPr>
                </a:lvl4pPr>
                <a:lvl5pPr marL="2057400" indent="-228600">
                  <a:defRPr sz="2100">
                    <a:solidFill>
                      <a:schemeClr val="tx1"/>
                    </a:solidFill>
                    <a:latin typeface="Lato" panose="020F0502020204030203"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9pPr>
              </a:lstStyle>
              <a:p>
                <a:pPr algn="ctr" eaLnBrk="1" hangingPunct="1"/>
                <a:r>
                  <a:rPr lang="en-GB" altLang="en-US" sz="1800" b="1" dirty="0">
                    <a:solidFill>
                      <a:schemeClr val="bg1"/>
                    </a:solidFill>
                    <a:latin typeface="Inter" panose="02000503000000020004" pitchFamily="2" charset="0"/>
                    <a:ea typeface="Inter" panose="02000503000000020004" pitchFamily="2" charset="0"/>
                  </a:rPr>
                  <a:t>Social values: ethics, equity, rights</a:t>
                </a:r>
              </a:p>
            </p:txBody>
          </p:sp>
          <p:sp>
            <p:nvSpPr>
              <p:cNvPr id="20" name="TextBox 11">
                <a:extLst>
                  <a:ext uri="{FF2B5EF4-FFF2-40B4-BE49-F238E27FC236}">
                    <a16:creationId xmlns:a16="http://schemas.microsoft.com/office/drawing/2014/main" id="{9783F7D1-B199-546F-DCB3-86D5238B75FD}"/>
                  </a:ext>
                </a:extLst>
              </p:cNvPr>
              <p:cNvSpPr txBox="1">
                <a:spLocks noChangeArrowheads="1"/>
              </p:cNvSpPr>
              <p:nvPr/>
            </p:nvSpPr>
            <p:spPr bwMode="auto">
              <a:xfrm>
                <a:off x="3863087" y="5425715"/>
                <a:ext cx="1719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100">
                    <a:solidFill>
                      <a:schemeClr val="tx1"/>
                    </a:solidFill>
                    <a:latin typeface="Lato" panose="020F0502020204030203" pitchFamily="34" charset="0"/>
                    <a:ea typeface="ＭＳ Ｐゴシック" panose="020B0600070205080204" pitchFamily="34" charset="-128"/>
                  </a:defRPr>
                </a:lvl1pPr>
                <a:lvl2pPr marL="742950" indent="-285750">
                  <a:defRPr sz="2100">
                    <a:solidFill>
                      <a:schemeClr val="tx1"/>
                    </a:solidFill>
                    <a:latin typeface="Lato" panose="020F0502020204030203" pitchFamily="34" charset="0"/>
                    <a:ea typeface="ＭＳ Ｐゴシック" panose="020B0600070205080204" pitchFamily="34" charset="-128"/>
                  </a:defRPr>
                </a:lvl2pPr>
                <a:lvl3pPr marL="1143000" indent="-228600">
                  <a:defRPr sz="2100">
                    <a:solidFill>
                      <a:schemeClr val="tx1"/>
                    </a:solidFill>
                    <a:latin typeface="Lato" panose="020F0502020204030203" pitchFamily="34" charset="0"/>
                    <a:ea typeface="ＭＳ Ｐゴシック" panose="020B0600070205080204" pitchFamily="34" charset="-128"/>
                  </a:defRPr>
                </a:lvl3pPr>
                <a:lvl4pPr marL="1600200" indent="-228600">
                  <a:defRPr sz="2100">
                    <a:solidFill>
                      <a:schemeClr val="tx1"/>
                    </a:solidFill>
                    <a:latin typeface="Lato" panose="020F0502020204030203" pitchFamily="34" charset="0"/>
                    <a:ea typeface="ＭＳ Ｐゴシック" panose="020B0600070205080204" pitchFamily="34" charset="-128"/>
                  </a:defRPr>
                </a:lvl4pPr>
                <a:lvl5pPr marL="2057400" indent="-228600">
                  <a:defRPr sz="2100">
                    <a:solidFill>
                      <a:schemeClr val="tx1"/>
                    </a:solidFill>
                    <a:latin typeface="Lato" panose="020F0502020204030203"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9pPr>
              </a:lstStyle>
              <a:p>
                <a:pPr algn="ctr" eaLnBrk="1" hangingPunct="1"/>
                <a:r>
                  <a:rPr lang="en-GB" altLang="en-US" sz="1800" b="1" dirty="0">
                    <a:solidFill>
                      <a:schemeClr val="bg1"/>
                    </a:solidFill>
                    <a:latin typeface="Inter" panose="02000503000000020004" pitchFamily="2" charset="0"/>
                    <a:ea typeface="Inter" panose="02000503000000020004" pitchFamily="2" charset="0"/>
                  </a:rPr>
                  <a:t>Practicalities of implementation</a:t>
                </a:r>
              </a:p>
            </p:txBody>
          </p:sp>
          <p:sp>
            <p:nvSpPr>
              <p:cNvPr id="21" name="TextBox 12">
                <a:extLst>
                  <a:ext uri="{FF2B5EF4-FFF2-40B4-BE49-F238E27FC236}">
                    <a16:creationId xmlns:a16="http://schemas.microsoft.com/office/drawing/2014/main" id="{808AEB95-CC35-ADE1-59AD-44B18A39E030}"/>
                  </a:ext>
                </a:extLst>
              </p:cNvPr>
              <p:cNvSpPr txBox="1">
                <a:spLocks noChangeArrowheads="1"/>
              </p:cNvSpPr>
              <p:nvPr/>
            </p:nvSpPr>
            <p:spPr bwMode="auto">
              <a:xfrm>
                <a:off x="3075053" y="2949231"/>
                <a:ext cx="17665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100">
                    <a:solidFill>
                      <a:schemeClr val="tx1"/>
                    </a:solidFill>
                    <a:latin typeface="Lato" panose="020F0502020204030203" pitchFamily="34" charset="0"/>
                    <a:ea typeface="ＭＳ Ｐゴシック" panose="020B0600070205080204" pitchFamily="34" charset="-128"/>
                  </a:defRPr>
                </a:lvl1pPr>
                <a:lvl2pPr marL="742950" indent="-285750">
                  <a:defRPr sz="2100">
                    <a:solidFill>
                      <a:schemeClr val="tx1"/>
                    </a:solidFill>
                    <a:latin typeface="Lato" panose="020F0502020204030203" pitchFamily="34" charset="0"/>
                    <a:ea typeface="ＭＳ Ｐゴシック" panose="020B0600070205080204" pitchFamily="34" charset="-128"/>
                  </a:defRPr>
                </a:lvl2pPr>
                <a:lvl3pPr marL="1143000" indent="-228600">
                  <a:defRPr sz="2100">
                    <a:solidFill>
                      <a:schemeClr val="tx1"/>
                    </a:solidFill>
                    <a:latin typeface="Lato" panose="020F0502020204030203" pitchFamily="34" charset="0"/>
                    <a:ea typeface="ＭＳ Ｐゴシック" panose="020B0600070205080204" pitchFamily="34" charset="-128"/>
                  </a:defRPr>
                </a:lvl3pPr>
                <a:lvl4pPr marL="1600200" indent="-228600">
                  <a:defRPr sz="2100">
                    <a:solidFill>
                      <a:schemeClr val="tx1"/>
                    </a:solidFill>
                    <a:latin typeface="Lato" panose="020F0502020204030203" pitchFamily="34" charset="0"/>
                    <a:ea typeface="ＭＳ Ｐゴシック" panose="020B0600070205080204" pitchFamily="34" charset="-128"/>
                  </a:defRPr>
                </a:lvl4pPr>
                <a:lvl5pPr marL="2057400" indent="-228600">
                  <a:defRPr sz="2100">
                    <a:solidFill>
                      <a:schemeClr val="tx1"/>
                    </a:solidFill>
                    <a:latin typeface="Lato" panose="020F0502020204030203"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9pPr>
              </a:lstStyle>
              <a:p>
                <a:pPr algn="ctr" eaLnBrk="1" hangingPunct="1"/>
                <a:r>
                  <a:rPr lang="en-GB" altLang="en-US" sz="1800" b="1" dirty="0">
                    <a:solidFill>
                      <a:schemeClr val="bg1"/>
                    </a:solidFill>
                    <a:latin typeface="Inter" panose="02000503000000020004" pitchFamily="2" charset="0"/>
                    <a:ea typeface="Inter" panose="02000503000000020004" pitchFamily="2" charset="0"/>
                  </a:rPr>
                  <a:t>Cost-</a:t>
                </a:r>
              </a:p>
              <a:p>
                <a:pPr algn="ctr" eaLnBrk="1" hangingPunct="1"/>
                <a:r>
                  <a:rPr lang="en-GB" altLang="en-US" sz="1800" b="1" dirty="0">
                    <a:solidFill>
                      <a:schemeClr val="bg1"/>
                    </a:solidFill>
                    <a:latin typeface="Inter" panose="02000503000000020004" pitchFamily="2" charset="0"/>
                    <a:ea typeface="Inter" panose="02000503000000020004" pitchFamily="2" charset="0"/>
                  </a:rPr>
                  <a:t>effectiveness</a:t>
                </a:r>
              </a:p>
            </p:txBody>
          </p:sp>
          <p:sp>
            <p:nvSpPr>
              <p:cNvPr id="22" name="TextBox 13">
                <a:extLst>
                  <a:ext uri="{FF2B5EF4-FFF2-40B4-BE49-F238E27FC236}">
                    <a16:creationId xmlns:a16="http://schemas.microsoft.com/office/drawing/2014/main" id="{2E685B10-C2EF-76DC-C64E-8A7FF1D77585}"/>
                  </a:ext>
                </a:extLst>
              </p:cNvPr>
              <p:cNvSpPr txBox="1">
                <a:spLocks noChangeArrowheads="1"/>
              </p:cNvSpPr>
              <p:nvPr/>
            </p:nvSpPr>
            <p:spPr bwMode="auto">
              <a:xfrm>
                <a:off x="5304286" y="2055081"/>
                <a:ext cx="15729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100">
                    <a:solidFill>
                      <a:schemeClr val="tx1"/>
                    </a:solidFill>
                    <a:latin typeface="Lato" panose="020F0502020204030203" pitchFamily="34" charset="0"/>
                    <a:ea typeface="ＭＳ Ｐゴシック" panose="020B0600070205080204" pitchFamily="34" charset="-128"/>
                  </a:defRPr>
                </a:lvl1pPr>
                <a:lvl2pPr marL="742950" indent="-285750">
                  <a:defRPr sz="2100">
                    <a:solidFill>
                      <a:schemeClr val="tx1"/>
                    </a:solidFill>
                    <a:latin typeface="Lato" panose="020F0502020204030203" pitchFamily="34" charset="0"/>
                    <a:ea typeface="ＭＳ Ｐゴシック" panose="020B0600070205080204" pitchFamily="34" charset="-128"/>
                  </a:defRPr>
                </a:lvl2pPr>
                <a:lvl3pPr marL="1143000" indent="-228600">
                  <a:defRPr sz="2100">
                    <a:solidFill>
                      <a:schemeClr val="tx1"/>
                    </a:solidFill>
                    <a:latin typeface="Lato" panose="020F0502020204030203" pitchFamily="34" charset="0"/>
                    <a:ea typeface="ＭＳ Ｐゴシック" panose="020B0600070205080204" pitchFamily="34" charset="-128"/>
                  </a:defRPr>
                </a:lvl3pPr>
                <a:lvl4pPr marL="1600200" indent="-228600">
                  <a:defRPr sz="2100">
                    <a:solidFill>
                      <a:schemeClr val="tx1"/>
                    </a:solidFill>
                    <a:latin typeface="Lato" panose="020F0502020204030203" pitchFamily="34" charset="0"/>
                    <a:ea typeface="ＭＳ Ｐゴシック" panose="020B0600070205080204" pitchFamily="34" charset="-128"/>
                  </a:defRPr>
                </a:lvl4pPr>
                <a:lvl5pPr marL="2057400" indent="-228600">
                  <a:defRPr sz="2100">
                    <a:solidFill>
                      <a:schemeClr val="tx1"/>
                    </a:solidFill>
                    <a:latin typeface="Lato" panose="020F0502020204030203" pitchFamily="34" charset="0"/>
                    <a:ea typeface="ＭＳ Ｐゴシック" panose="020B0600070205080204" pitchFamily="34" charset="-128"/>
                  </a:defRPr>
                </a:lvl5pPr>
                <a:lvl6pPr marL="25146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6pPr>
                <a:lvl7pPr marL="29718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7pPr>
                <a:lvl8pPr marL="34290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8pPr>
                <a:lvl9pPr marL="3886200" indent="-228600" defTabSz="1042988" eaLnBrk="0" fontAlgn="base" hangingPunct="0">
                  <a:spcBef>
                    <a:spcPct val="0"/>
                  </a:spcBef>
                  <a:spcAft>
                    <a:spcPct val="0"/>
                  </a:spcAft>
                  <a:defRPr sz="2100">
                    <a:solidFill>
                      <a:schemeClr val="tx1"/>
                    </a:solidFill>
                    <a:latin typeface="Lato" panose="020F0502020204030203" pitchFamily="34" charset="0"/>
                    <a:ea typeface="ＭＳ Ｐゴシック" panose="020B0600070205080204" pitchFamily="34" charset="-128"/>
                  </a:defRPr>
                </a:lvl9pPr>
              </a:lstStyle>
              <a:p>
                <a:pPr algn="ctr" eaLnBrk="1" hangingPunct="1"/>
                <a:r>
                  <a:rPr lang="en-GB" altLang="en-US" sz="1800" b="1" dirty="0">
                    <a:solidFill>
                      <a:schemeClr val="bg1"/>
                    </a:solidFill>
                    <a:latin typeface="Inter" panose="02000503000000020004" pitchFamily="2" charset="0"/>
                    <a:ea typeface="Inter" panose="02000503000000020004" pitchFamily="2" charset="0"/>
                  </a:rPr>
                  <a:t>Effectiveness</a:t>
                </a:r>
              </a:p>
            </p:txBody>
          </p:sp>
          <p:pic>
            <p:nvPicPr>
              <p:cNvPr id="23" name="Picture 14">
                <a:extLst>
                  <a:ext uri="{FF2B5EF4-FFF2-40B4-BE49-F238E27FC236}">
                    <a16:creationId xmlns:a16="http://schemas.microsoft.com/office/drawing/2014/main" id="{AF56A73A-36CE-06A6-65BE-8B041F4A8F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0754" y="3144669"/>
                <a:ext cx="305248" cy="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a:extLst>
                  <a:ext uri="{FF2B5EF4-FFF2-40B4-BE49-F238E27FC236}">
                    <a16:creationId xmlns:a16="http://schemas.microsoft.com/office/drawing/2014/main" id="{F3B82051-17A3-EAE0-1DE7-6CB077C45C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132190">
                <a:off x="6857076" y="3781188"/>
                <a:ext cx="303809" cy="30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a:extLst>
                  <a:ext uri="{FF2B5EF4-FFF2-40B4-BE49-F238E27FC236}">
                    <a16:creationId xmlns:a16="http://schemas.microsoft.com/office/drawing/2014/main" id="{EBC9360A-997A-7AF9-71AB-20D97E0D3D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467810" flipH="1">
                <a:off x="4989793" y="3727728"/>
                <a:ext cx="303809" cy="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a:extLst>
                  <a:ext uri="{FF2B5EF4-FFF2-40B4-BE49-F238E27FC236}">
                    <a16:creationId xmlns:a16="http://schemas.microsoft.com/office/drawing/2014/main" id="{E6E6758F-AF28-8936-658B-6863F3B56D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880805" flipH="1">
                <a:off x="5267367" y="4910423"/>
                <a:ext cx="303808" cy="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a:extLst>
                  <a:ext uri="{FF2B5EF4-FFF2-40B4-BE49-F238E27FC236}">
                    <a16:creationId xmlns:a16="http://schemas.microsoft.com/office/drawing/2014/main" id="{A0B90B71-4A8F-94BF-F8C2-1707F49789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719195">
                <a:off x="6551405" y="4812115"/>
                <a:ext cx="303809" cy="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 name="Recorded Sound">
            <a:hlinkClick r:id="" action="ppaction://media"/>
            <a:extLst>
              <a:ext uri="{FF2B5EF4-FFF2-40B4-BE49-F238E27FC236}">
                <a16:creationId xmlns:a16="http://schemas.microsoft.com/office/drawing/2014/main" id="{2E9A402F-9E99-0E4C-1C39-5E8AEC7E45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433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3D1B-4A00-446F-84F4-DA0334A6FCC3}"/>
              </a:ext>
            </a:extLst>
          </p:cNvPr>
          <p:cNvSpPr>
            <a:spLocks noGrp="1"/>
          </p:cNvSpPr>
          <p:nvPr>
            <p:ph type="ctrTitle"/>
          </p:nvPr>
        </p:nvSpPr>
        <p:spPr/>
        <p:txBody>
          <a:bodyPr>
            <a:normAutofit/>
          </a:bodyPr>
          <a:lstStyle/>
          <a:p>
            <a:r>
              <a:rPr lang="en-GB" dirty="0"/>
              <a:t>Evidence informed practice </a:t>
            </a:r>
            <a:br>
              <a:rPr lang="en-GB" dirty="0"/>
            </a:br>
            <a:r>
              <a:rPr lang="en-GB" sz="3100" dirty="0"/>
              <a:t>NICE uses research and publishes national guidance</a:t>
            </a:r>
          </a:p>
        </p:txBody>
      </p:sp>
      <p:sp>
        <p:nvSpPr>
          <p:cNvPr id="3" name="Text Placeholder 2">
            <a:extLst>
              <a:ext uri="{FF2B5EF4-FFF2-40B4-BE49-F238E27FC236}">
                <a16:creationId xmlns:a16="http://schemas.microsoft.com/office/drawing/2014/main" id="{43F2878A-421C-4776-B270-2032730274FE}"/>
              </a:ext>
            </a:extLst>
          </p:cNvPr>
          <p:cNvSpPr>
            <a:spLocks noGrp="1"/>
          </p:cNvSpPr>
          <p:nvPr>
            <p:ph type="body" sz="quarter" idx="12"/>
          </p:nvPr>
        </p:nvSpPr>
        <p:spPr/>
        <p:txBody>
          <a:bodyPr/>
          <a:lstStyle/>
          <a:p>
            <a:pPr marL="285750" indent="-285750">
              <a:buFont typeface="Arial" panose="020B0604020202020204" pitchFamily="34" charset="0"/>
              <a:buChar char="•"/>
            </a:pPr>
            <a:r>
              <a:rPr lang="en-GB" sz="2000" dirty="0"/>
              <a:t>Review of all the available evidence on a topic </a:t>
            </a:r>
          </a:p>
          <a:p>
            <a:pPr marL="285750" indent="-285750">
              <a:buFont typeface="Arial" panose="020B0604020202020204" pitchFamily="34" charset="0"/>
              <a:buChar char="•"/>
            </a:pPr>
            <a:r>
              <a:rPr lang="en-GB" sz="2000" dirty="0"/>
              <a:t>NICE Recommendations on safe, effective and cost effective practice</a:t>
            </a:r>
          </a:p>
          <a:p>
            <a:pPr marL="285750" indent="-285750">
              <a:buFont typeface="Arial" panose="020B0604020202020204" pitchFamily="34" charset="0"/>
              <a:buChar char="•"/>
            </a:pPr>
            <a:r>
              <a:rPr lang="en-GB" sz="2000" dirty="0"/>
              <a:t>Recommendations for research (gaps in evidence) -  funding calls and projects</a:t>
            </a:r>
          </a:p>
          <a:p>
            <a:endParaRPr lang="en-GB" dirty="0"/>
          </a:p>
        </p:txBody>
      </p:sp>
      <p:pic>
        <p:nvPicPr>
          <p:cNvPr id="5" name="Picture 4">
            <a:extLst>
              <a:ext uri="{FF2B5EF4-FFF2-40B4-BE49-F238E27FC236}">
                <a16:creationId xmlns:a16="http://schemas.microsoft.com/office/drawing/2014/main" id="{B396D940-94D4-954A-A20E-7E635EB6FEF2}"/>
              </a:ext>
            </a:extLst>
          </p:cNvPr>
          <p:cNvPicPr>
            <a:picLocks noChangeAspect="1"/>
          </p:cNvPicPr>
          <p:nvPr/>
        </p:nvPicPr>
        <p:blipFill>
          <a:blip r:embed="rId5"/>
          <a:stretch>
            <a:fillRect/>
          </a:stretch>
        </p:blipFill>
        <p:spPr>
          <a:xfrm>
            <a:off x="7431314" y="3924556"/>
            <a:ext cx="4141561" cy="2273043"/>
          </a:xfrm>
          <a:prstGeom prst="rect">
            <a:avLst/>
          </a:prstGeom>
        </p:spPr>
      </p:pic>
      <p:pic>
        <p:nvPicPr>
          <p:cNvPr id="6" name="Recorded Sound">
            <a:hlinkClick r:id="" action="ppaction://media"/>
            <a:extLst>
              <a:ext uri="{FF2B5EF4-FFF2-40B4-BE49-F238E27FC236}">
                <a16:creationId xmlns:a16="http://schemas.microsoft.com/office/drawing/2014/main" id="{278644AB-4674-90BE-730C-D909CAE54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354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DBF48D8-0219-0051-A8E4-4879E5D3A670}"/>
              </a:ext>
            </a:extLst>
          </p:cNvPr>
          <p:cNvPicPr>
            <a:picLocks noChangeAspect="1"/>
          </p:cNvPicPr>
          <p:nvPr/>
        </p:nvPicPr>
        <p:blipFill>
          <a:blip r:embed="rId6"/>
          <a:stretch>
            <a:fillRect/>
          </a:stretch>
        </p:blipFill>
        <p:spPr>
          <a:xfrm>
            <a:off x="0" y="1635317"/>
            <a:ext cx="12192000" cy="8556433"/>
          </a:xfrm>
          <a:prstGeom prst="rect">
            <a:avLst/>
          </a:prstGeom>
        </p:spPr>
      </p:pic>
      <p:pic>
        <p:nvPicPr>
          <p:cNvPr id="5" name="Picture 4" descr="Graphical user interface, application, website&#10;&#10;Description automatically generated">
            <a:extLst>
              <a:ext uri="{FF2B5EF4-FFF2-40B4-BE49-F238E27FC236}">
                <a16:creationId xmlns:a16="http://schemas.microsoft.com/office/drawing/2014/main" id="{BD9DF7B1-5500-9F71-6842-3B1286541B41}"/>
              </a:ext>
            </a:extLst>
          </p:cNvPr>
          <p:cNvPicPr>
            <a:picLocks noChangeAspect="1"/>
          </p:cNvPicPr>
          <p:nvPr/>
        </p:nvPicPr>
        <p:blipFill>
          <a:blip r:embed="rId7"/>
          <a:stretch>
            <a:fillRect/>
          </a:stretch>
        </p:blipFill>
        <p:spPr>
          <a:xfrm>
            <a:off x="0" y="0"/>
            <a:ext cx="12192000" cy="1950721"/>
          </a:xfrm>
          <a:prstGeom prst="rect">
            <a:avLst/>
          </a:prstGeom>
        </p:spPr>
      </p:pic>
      <p:sp>
        <p:nvSpPr>
          <p:cNvPr id="2" name="Rectangle 1">
            <a:extLst>
              <a:ext uri="{FF2B5EF4-FFF2-40B4-BE49-F238E27FC236}">
                <a16:creationId xmlns:a16="http://schemas.microsoft.com/office/drawing/2014/main" id="{6AEEBA38-C950-1838-DB06-12137AE5F862}"/>
              </a:ext>
            </a:extLst>
          </p:cNvPr>
          <p:cNvSpPr/>
          <p:nvPr/>
        </p:nvSpPr>
        <p:spPr>
          <a:xfrm>
            <a:off x="177206" y="4781349"/>
            <a:ext cx="2521170" cy="364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9B3ACD4-11A9-5B61-331A-FC79252D9909}"/>
              </a:ext>
            </a:extLst>
          </p:cNvPr>
          <p:cNvPicPr>
            <a:picLocks noChangeAspect="1"/>
          </p:cNvPicPr>
          <p:nvPr/>
        </p:nvPicPr>
        <p:blipFill>
          <a:blip r:embed="rId8"/>
          <a:stretch>
            <a:fillRect/>
          </a:stretch>
        </p:blipFill>
        <p:spPr>
          <a:xfrm>
            <a:off x="3095496" y="2626778"/>
            <a:ext cx="2449522" cy="2569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49F4BE99-3971-80E8-DB54-E9DFF04B6A75}"/>
              </a:ext>
            </a:extLst>
          </p:cNvPr>
          <p:cNvSpPr/>
          <p:nvPr/>
        </p:nvSpPr>
        <p:spPr>
          <a:xfrm>
            <a:off x="3095497" y="3911283"/>
            <a:ext cx="1682692" cy="264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E8202EC-2CD5-15B1-7E28-1951C11471CC}"/>
              </a:ext>
            </a:extLst>
          </p:cNvPr>
          <p:cNvPicPr>
            <a:picLocks noChangeAspect="1"/>
          </p:cNvPicPr>
          <p:nvPr/>
        </p:nvPicPr>
        <p:blipFill>
          <a:blip r:embed="rId9"/>
          <a:stretch>
            <a:fillRect/>
          </a:stretch>
        </p:blipFill>
        <p:spPr>
          <a:xfrm>
            <a:off x="5793872" y="1716546"/>
            <a:ext cx="5149394" cy="4389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de 4">
            <a:hlinkClick r:id="" action="ppaction://media"/>
            <a:extLst>
              <a:ext uri="{FF2B5EF4-FFF2-40B4-BE49-F238E27FC236}">
                <a16:creationId xmlns:a16="http://schemas.microsoft.com/office/drawing/2014/main" id="{9F3351DA-E246-ADAF-58AF-BBE60639CB2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84716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48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D3AE2490-9750-1974-3674-75FC07A404ED}"/>
              </a:ext>
            </a:extLst>
          </p:cNvPr>
          <p:cNvPicPr>
            <a:picLocks noChangeAspect="1"/>
          </p:cNvPicPr>
          <p:nvPr/>
        </p:nvPicPr>
        <p:blipFill>
          <a:blip r:embed="rId5"/>
          <a:stretch>
            <a:fillRect/>
          </a:stretch>
        </p:blipFill>
        <p:spPr>
          <a:xfrm>
            <a:off x="403720" y="785412"/>
            <a:ext cx="11444768" cy="5059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4E2A128C-1469-C6DE-3487-70CEF856405E}"/>
              </a:ext>
            </a:extLst>
          </p:cNvPr>
          <p:cNvSpPr/>
          <p:nvPr/>
        </p:nvSpPr>
        <p:spPr>
          <a:xfrm>
            <a:off x="519975" y="3410236"/>
            <a:ext cx="1685704" cy="337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
        <p:nvSpPr>
          <p:cNvPr id="7" name="Rectangle 6">
            <a:extLst>
              <a:ext uri="{FF2B5EF4-FFF2-40B4-BE49-F238E27FC236}">
                <a16:creationId xmlns:a16="http://schemas.microsoft.com/office/drawing/2014/main" id="{C487C5BF-6A88-1318-34A3-79A52AB20B08}"/>
              </a:ext>
            </a:extLst>
          </p:cNvPr>
          <p:cNvSpPr/>
          <p:nvPr/>
        </p:nvSpPr>
        <p:spPr>
          <a:xfrm>
            <a:off x="1536665" y="2018431"/>
            <a:ext cx="1685704" cy="337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pic>
        <p:nvPicPr>
          <p:cNvPr id="10" name="Picture 9">
            <a:extLst>
              <a:ext uri="{FF2B5EF4-FFF2-40B4-BE49-F238E27FC236}">
                <a16:creationId xmlns:a16="http://schemas.microsoft.com/office/drawing/2014/main" id="{AFB768E9-19EC-5FA4-309A-F1EC76768B2C}"/>
              </a:ext>
            </a:extLst>
          </p:cNvPr>
          <p:cNvPicPr>
            <a:picLocks noChangeAspect="1"/>
          </p:cNvPicPr>
          <p:nvPr/>
        </p:nvPicPr>
        <p:blipFill>
          <a:blip r:embed="rId6"/>
          <a:stretch>
            <a:fillRect/>
          </a:stretch>
        </p:blipFill>
        <p:spPr>
          <a:xfrm>
            <a:off x="3656322" y="2641840"/>
            <a:ext cx="4162887" cy="242835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3" name="Slide 5">
            <a:hlinkClick r:id="" action="ppaction://media"/>
            <a:extLst>
              <a:ext uri="{FF2B5EF4-FFF2-40B4-BE49-F238E27FC236}">
                <a16:creationId xmlns:a16="http://schemas.microsoft.com/office/drawing/2014/main" id="{ED9AD274-EFCB-B902-215E-EC1EB7054B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567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103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580159" y="593418"/>
            <a:ext cx="2704829" cy="4399923"/>
          </a:xfrm>
        </p:spPr>
        <p:txBody>
          <a:bodyPr>
            <a:normAutofit/>
          </a:bodyPr>
          <a:lstStyle/>
          <a:p>
            <a:r>
              <a:rPr lang="en-GB" dirty="0">
                <a:latin typeface="Lora SemiBold" pitchFamily="2" charset="0"/>
                <a:ea typeface="+mj-ea"/>
                <a:cs typeface="+mj-cs"/>
              </a:rPr>
              <a:t>What are NICE quality standards</a:t>
            </a:r>
            <a:endParaRPr lang="en-GB" sz="4800" dirty="0">
              <a:latin typeface="Lora SemiBold" pitchFamily="2" charset="0"/>
            </a:endParaRPr>
          </a:p>
        </p:txBody>
      </p:sp>
      <p:grpSp>
        <p:nvGrpSpPr>
          <p:cNvPr id="9" name="Group 8" descr="The diagram is illustrating how quality standards to developed and what quality standards are">
            <a:extLst>
              <a:ext uri="{FF2B5EF4-FFF2-40B4-BE49-F238E27FC236}">
                <a16:creationId xmlns:a16="http://schemas.microsoft.com/office/drawing/2014/main" id="{FDB25223-904F-4562-A84A-4C8387F07ECC}"/>
              </a:ext>
            </a:extLst>
          </p:cNvPr>
          <p:cNvGrpSpPr/>
          <p:nvPr/>
        </p:nvGrpSpPr>
        <p:grpSpPr>
          <a:xfrm>
            <a:off x="4341915" y="445128"/>
            <a:ext cx="6275809" cy="5655008"/>
            <a:chOff x="1422551" y="1426584"/>
            <a:chExt cx="8711484" cy="4669419"/>
          </a:xfrm>
        </p:grpSpPr>
        <p:grpSp>
          <p:nvGrpSpPr>
            <p:cNvPr id="10" name="Group 7">
              <a:extLst>
                <a:ext uri="{FF2B5EF4-FFF2-40B4-BE49-F238E27FC236}">
                  <a16:creationId xmlns:a16="http://schemas.microsoft.com/office/drawing/2014/main" id="{DBAE5882-7B44-4969-8B32-8842509357C1}"/>
                </a:ext>
              </a:extLst>
            </p:cNvPr>
            <p:cNvGrpSpPr>
              <a:grpSpLocks/>
            </p:cNvGrpSpPr>
            <p:nvPr/>
          </p:nvGrpSpPr>
          <p:grpSpPr bwMode="auto">
            <a:xfrm>
              <a:off x="1620838" y="3057528"/>
              <a:ext cx="4832351" cy="3038475"/>
              <a:chOff x="2647" y="2137"/>
              <a:chExt cx="3044" cy="1914"/>
            </a:xfrm>
          </p:grpSpPr>
          <p:sp>
            <p:nvSpPr>
              <p:cNvPr id="18" name="AutoShape 8">
                <a:extLst>
                  <a:ext uri="{FF2B5EF4-FFF2-40B4-BE49-F238E27FC236}">
                    <a16:creationId xmlns:a16="http://schemas.microsoft.com/office/drawing/2014/main" id="{C6C82836-9C5D-41AA-98CA-8F07B197D5ED}"/>
                  </a:ext>
                </a:extLst>
              </p:cNvPr>
              <p:cNvSpPr>
                <a:spLocks noChangeArrowheads="1"/>
              </p:cNvSpPr>
              <p:nvPr/>
            </p:nvSpPr>
            <p:spPr bwMode="auto">
              <a:xfrm rot="10800000">
                <a:off x="3447" y="2137"/>
                <a:ext cx="1484" cy="9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5 w 21600"/>
                  <a:gd name="T13" fmla="*/ 4500 h 21600"/>
                  <a:gd name="T14" fmla="*/ 17105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4650"/>
              </a:solidFill>
              <a:ln w="9525" algn="ctr">
                <a:solidFill>
                  <a:srgbClr val="222222"/>
                </a:solidFill>
                <a:miter lim="800000"/>
                <a:headEnd/>
                <a:tailEnd/>
              </a:ln>
            </p:spPr>
            <p:txBody>
              <a:bodyPr wrap="none" lIns="0" tIns="0" rIns="0" bIns="0" anchor="ctr"/>
              <a:lstStyle/>
              <a:p>
                <a:pPr defTabSz="829361">
                  <a:defRPr/>
                </a:pPr>
                <a:endParaRPr lang="en-GB" sz="1270" b="1" kern="0" dirty="0">
                  <a:solidFill>
                    <a:prstClr val="white"/>
                  </a:solidFill>
                </a:endParaRPr>
              </a:p>
            </p:txBody>
          </p:sp>
          <p:sp>
            <p:nvSpPr>
              <p:cNvPr id="19" name="AutoShape 9">
                <a:extLst>
                  <a:ext uri="{FF2B5EF4-FFF2-40B4-BE49-F238E27FC236}">
                    <a16:creationId xmlns:a16="http://schemas.microsoft.com/office/drawing/2014/main" id="{6993A964-738B-4FEE-83D9-942F0D253DA9}"/>
                  </a:ext>
                </a:extLst>
              </p:cNvPr>
              <p:cNvSpPr>
                <a:spLocks noChangeArrowheads="1"/>
              </p:cNvSpPr>
              <p:nvPr/>
            </p:nvSpPr>
            <p:spPr bwMode="auto">
              <a:xfrm rot="10800000">
                <a:off x="2647" y="3143"/>
                <a:ext cx="3044" cy="9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393939"/>
              </a:solidFill>
              <a:ln w="9525" algn="ctr">
                <a:solidFill>
                  <a:srgbClr val="222222"/>
                </a:solidFill>
                <a:miter lim="800000"/>
                <a:headEnd/>
                <a:tailEnd/>
              </a:ln>
            </p:spPr>
            <p:txBody>
              <a:bodyPr wrap="none" lIns="0" tIns="0" rIns="0" bIns="0" anchor="ctr"/>
              <a:lstStyle/>
              <a:p>
                <a:pPr defTabSz="829361">
                  <a:defRPr/>
                </a:pPr>
                <a:endParaRPr lang="en-GB" sz="1633" kern="0">
                  <a:solidFill>
                    <a:srgbClr val="000000"/>
                  </a:solidFill>
                  <a:latin typeface="Times" pitchFamily="18" charset="0"/>
                </a:endParaRPr>
              </a:p>
            </p:txBody>
          </p:sp>
          <p:sp>
            <p:nvSpPr>
              <p:cNvPr id="20" name="Rectangle 10">
                <a:extLst>
                  <a:ext uri="{FF2B5EF4-FFF2-40B4-BE49-F238E27FC236}">
                    <a16:creationId xmlns:a16="http://schemas.microsoft.com/office/drawing/2014/main" id="{A4693BAF-335B-47B6-B9F7-759BAF2DEBBA}"/>
                  </a:ext>
                </a:extLst>
              </p:cNvPr>
              <p:cNvSpPr>
                <a:spLocks noChangeArrowheads="1"/>
              </p:cNvSpPr>
              <p:nvPr/>
            </p:nvSpPr>
            <p:spPr bwMode="auto">
              <a:xfrm>
                <a:off x="3674" y="2265"/>
                <a:ext cx="1010"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nchorCtr="1"/>
              <a:lstStyle>
                <a:lvl1pPr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algn="ctr" defTabSz="868238">
                  <a:spcBef>
                    <a:spcPct val="0"/>
                  </a:spcBef>
                  <a:buNone/>
                  <a:defRPr/>
                </a:pPr>
                <a:r>
                  <a:rPr lang="en-GB" altLang="en-US" sz="1633" b="1" kern="0" dirty="0">
                    <a:solidFill>
                      <a:prstClr val="white"/>
                    </a:solidFill>
                    <a:latin typeface="Inter" panose="02000503000000020004" pitchFamily="2" charset="0"/>
                    <a:ea typeface="Inter" panose="02000503000000020004" pitchFamily="2" charset="0"/>
                  </a:rPr>
                  <a:t>Guidelines</a:t>
                </a:r>
              </a:p>
            </p:txBody>
          </p:sp>
          <p:sp>
            <p:nvSpPr>
              <p:cNvPr id="21" name="Rectangle 11">
                <a:extLst>
                  <a:ext uri="{FF2B5EF4-FFF2-40B4-BE49-F238E27FC236}">
                    <a16:creationId xmlns:a16="http://schemas.microsoft.com/office/drawing/2014/main" id="{EB1FEB26-D8C4-4FBE-BE62-FC1B37D8D92F}"/>
                  </a:ext>
                </a:extLst>
              </p:cNvPr>
              <p:cNvSpPr>
                <a:spLocks noChangeArrowheads="1"/>
              </p:cNvSpPr>
              <p:nvPr/>
            </p:nvSpPr>
            <p:spPr bwMode="auto">
              <a:xfrm>
                <a:off x="3516" y="3432"/>
                <a:ext cx="1307"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nchorCtr="1"/>
              <a:lstStyle>
                <a:lvl1pPr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algn="ctr" defTabSz="868238">
                  <a:spcBef>
                    <a:spcPct val="0"/>
                  </a:spcBef>
                  <a:buNone/>
                  <a:defRPr/>
                </a:pPr>
                <a:r>
                  <a:rPr lang="en-GB" altLang="en-US" sz="1633" b="1" kern="0" dirty="0">
                    <a:solidFill>
                      <a:prstClr val="white"/>
                    </a:solidFill>
                    <a:latin typeface="Inter" panose="02000503000000020004" pitchFamily="2" charset="0"/>
                    <a:ea typeface="Inter" panose="02000503000000020004" pitchFamily="2" charset="0"/>
                  </a:rPr>
                  <a:t>Evidence</a:t>
                </a:r>
              </a:p>
            </p:txBody>
          </p:sp>
        </p:grpSp>
        <p:sp>
          <p:nvSpPr>
            <p:cNvPr id="11" name="AutoShape 5">
              <a:extLst>
                <a:ext uri="{FF2B5EF4-FFF2-40B4-BE49-F238E27FC236}">
                  <a16:creationId xmlns:a16="http://schemas.microsoft.com/office/drawing/2014/main" id="{C6C20BE3-1E8A-4E83-BE2F-F6E1E084080C}"/>
                </a:ext>
              </a:extLst>
            </p:cNvPr>
            <p:cNvSpPr>
              <a:spLocks noChangeArrowheads="1"/>
            </p:cNvSpPr>
            <p:nvPr/>
          </p:nvSpPr>
          <p:spPr bwMode="auto">
            <a:xfrm>
              <a:off x="3460058" y="1426584"/>
              <a:ext cx="1152429" cy="1453419"/>
            </a:xfrm>
            <a:prstGeom prst="triangle">
              <a:avLst>
                <a:gd name="adj" fmla="val 50000"/>
              </a:avLst>
            </a:prstGeom>
            <a:solidFill>
              <a:srgbClr val="451551"/>
            </a:solidFill>
            <a:ln w="9525" algn="ctr">
              <a:solidFill>
                <a:srgbClr val="222222"/>
              </a:solidFill>
              <a:miter lim="800000"/>
              <a:headEnd/>
              <a:tailEnd/>
            </a:ln>
          </p:spPr>
          <p:txBody>
            <a:bodyPr wrap="none" lIns="0" tIns="0" rIns="0" bIns="0" anchor="ctr"/>
            <a:lstStyle>
              <a:lvl1pPr marL="266700" indent="-266700"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marL="241897" indent="-241897" algn="ctr" defTabSz="868238">
                <a:spcBef>
                  <a:spcPct val="0"/>
                </a:spcBef>
                <a:buNone/>
                <a:defRPr/>
              </a:pPr>
              <a:endParaRPr lang="en-GB" altLang="en-US" sz="1633" kern="0">
                <a:solidFill>
                  <a:srgbClr val="000000"/>
                </a:solidFill>
                <a:latin typeface="Times" panose="02020603050405020304" pitchFamily="18" charset="0"/>
              </a:endParaRPr>
            </a:p>
          </p:txBody>
        </p:sp>
        <p:sp>
          <p:nvSpPr>
            <p:cNvPr id="12" name="AutoShape 23">
              <a:extLst>
                <a:ext uri="{FF2B5EF4-FFF2-40B4-BE49-F238E27FC236}">
                  <a16:creationId xmlns:a16="http://schemas.microsoft.com/office/drawing/2014/main" id="{C5B07C9D-A8D4-4997-ACB5-21C0D5F421FF}"/>
                </a:ext>
              </a:extLst>
            </p:cNvPr>
            <p:cNvSpPr>
              <a:spLocks noChangeArrowheads="1"/>
            </p:cNvSpPr>
            <p:nvPr/>
          </p:nvSpPr>
          <p:spPr bwMode="auto">
            <a:xfrm>
              <a:off x="1422551" y="1477097"/>
              <a:ext cx="2046136" cy="811999"/>
            </a:xfrm>
            <a:prstGeom prst="wedgeRectCallout">
              <a:avLst>
                <a:gd name="adj1" fmla="val 93246"/>
                <a:gd name="adj2" fmla="val 17722"/>
              </a:avLst>
            </a:prstGeom>
            <a:solidFill>
              <a:srgbClr val="451551"/>
            </a:solidFill>
            <a:ln w="9525" algn="ctr">
              <a:solidFill>
                <a:sysClr val="window" lastClr="FFFFFF"/>
              </a:solidFill>
              <a:miter lim="800000"/>
              <a:headEnd/>
              <a:tailEnd/>
            </a:ln>
          </p:spPr>
          <p:txBody>
            <a:bodyPr lIns="0" tIns="0" rIns="0" bIns="0" anchor="ctr"/>
            <a:lstStyle>
              <a:lvl1pPr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algn="ctr" defTabSz="868238">
                <a:spcBef>
                  <a:spcPct val="0"/>
                </a:spcBef>
                <a:buNone/>
                <a:defRPr/>
              </a:pPr>
              <a:r>
                <a:rPr lang="en-GB" altLang="en-US" sz="1633" kern="0" dirty="0">
                  <a:solidFill>
                    <a:srgbClr val="FFFFFF"/>
                  </a:solidFill>
                  <a:latin typeface="Inter" panose="02000503000000020004" pitchFamily="2" charset="0"/>
                  <a:ea typeface="Inter" panose="02000503000000020004" pitchFamily="2" charset="0"/>
                </a:rPr>
                <a:t>NICE </a:t>
              </a:r>
              <a:r>
                <a:rPr lang="en-GB" altLang="en-US" sz="1633" b="1" kern="0" dirty="0">
                  <a:solidFill>
                    <a:srgbClr val="FFFFFF"/>
                  </a:solidFill>
                  <a:latin typeface="Inter" panose="02000503000000020004" pitchFamily="2" charset="0"/>
                  <a:ea typeface="Inter" panose="02000503000000020004" pitchFamily="2" charset="0"/>
                </a:rPr>
                <a:t>quality</a:t>
              </a:r>
              <a:r>
                <a:rPr lang="en-GB" altLang="en-US" sz="1633" kern="0" dirty="0">
                  <a:solidFill>
                    <a:srgbClr val="FFFFFF"/>
                  </a:solidFill>
                  <a:latin typeface="Inter" panose="02000503000000020004" pitchFamily="2" charset="0"/>
                  <a:ea typeface="Inter" panose="02000503000000020004" pitchFamily="2" charset="0"/>
                </a:rPr>
                <a:t> standards</a:t>
              </a:r>
            </a:p>
          </p:txBody>
        </p:sp>
        <p:sp>
          <p:nvSpPr>
            <p:cNvPr id="13" name="Rectangle 17">
              <a:extLst>
                <a:ext uri="{FF2B5EF4-FFF2-40B4-BE49-F238E27FC236}">
                  <a16:creationId xmlns:a16="http://schemas.microsoft.com/office/drawing/2014/main" id="{379CEE50-886E-4A6F-B064-6D0F869DD397}"/>
                </a:ext>
              </a:extLst>
            </p:cNvPr>
            <p:cNvSpPr>
              <a:spLocks noChangeArrowheads="1"/>
            </p:cNvSpPr>
            <p:nvPr/>
          </p:nvSpPr>
          <p:spPr bwMode="auto">
            <a:xfrm>
              <a:off x="6543675" y="5024582"/>
              <a:ext cx="3590360" cy="892755"/>
            </a:xfrm>
            <a:prstGeom prst="rect">
              <a:avLst/>
            </a:prstGeom>
            <a:solidFill>
              <a:sysClr val="window" lastClr="FFFFFF"/>
            </a:solidFill>
            <a:ln w="9525" algn="ctr">
              <a:solidFill>
                <a:srgbClr val="222222"/>
              </a:solidFill>
              <a:miter lim="800000"/>
              <a:headEnd/>
              <a:tailEnd/>
            </a:ln>
          </p:spPr>
          <p:txBody>
            <a:bodyPr lIns="163258" tIns="163258" rIns="163258" bIns="163258"/>
            <a:lstStyle>
              <a:lvl1pPr marL="174625" indent="-174625"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marL="0" indent="0" defTabSz="868238">
                <a:spcBef>
                  <a:spcPct val="0"/>
                </a:spcBef>
                <a:buNone/>
                <a:defRPr/>
              </a:pPr>
              <a:r>
                <a:rPr lang="en-GB" altLang="en-US" sz="1542" b="1" kern="0" dirty="0">
                  <a:solidFill>
                    <a:srgbClr val="000000"/>
                  </a:solidFill>
                  <a:latin typeface="Inter" panose="02000503000000020004" pitchFamily="2" charset="0"/>
                  <a:ea typeface="Inter" panose="02000503000000020004" pitchFamily="2" charset="0"/>
                </a:rPr>
                <a:t>Evidence: </a:t>
              </a:r>
              <a:r>
                <a:rPr lang="en-GB" altLang="en-US" sz="1542" kern="0" dirty="0">
                  <a:solidFill>
                    <a:srgbClr val="000000"/>
                  </a:solidFill>
                  <a:latin typeface="Inter" panose="02000503000000020004" pitchFamily="2" charset="0"/>
                  <a:ea typeface="Inter" panose="02000503000000020004" pitchFamily="2" charset="0"/>
                </a:rPr>
                <a:t>hundreds of references cited in NICE guidance</a:t>
              </a:r>
            </a:p>
            <a:p>
              <a:pPr marL="158385" indent="-158385" defTabSz="868238">
                <a:spcBef>
                  <a:spcPct val="0"/>
                </a:spcBef>
                <a:buNone/>
                <a:defRPr/>
              </a:pPr>
              <a:endParaRPr lang="en-GB" altLang="en-US" sz="1542" kern="0" dirty="0">
                <a:solidFill>
                  <a:srgbClr val="000000"/>
                </a:solidFill>
                <a:latin typeface="Lato"/>
              </a:endParaRPr>
            </a:p>
          </p:txBody>
        </p:sp>
        <p:sp>
          <p:nvSpPr>
            <p:cNvPr id="14" name="Rectangle 16">
              <a:extLst>
                <a:ext uri="{FF2B5EF4-FFF2-40B4-BE49-F238E27FC236}">
                  <a16:creationId xmlns:a16="http://schemas.microsoft.com/office/drawing/2014/main" id="{A900FF7F-33F3-4116-9EA0-DD3667999AAD}"/>
                </a:ext>
              </a:extLst>
            </p:cNvPr>
            <p:cNvSpPr>
              <a:spLocks noChangeArrowheads="1"/>
            </p:cNvSpPr>
            <p:nvPr/>
          </p:nvSpPr>
          <p:spPr bwMode="auto">
            <a:xfrm>
              <a:off x="6546058" y="3362325"/>
              <a:ext cx="3587977" cy="1359251"/>
            </a:xfrm>
            <a:prstGeom prst="rect">
              <a:avLst/>
            </a:prstGeom>
            <a:solidFill>
              <a:sysClr val="window" lastClr="FFFFFF"/>
            </a:solidFill>
            <a:ln w="9525" algn="ctr">
              <a:solidFill>
                <a:srgbClr val="222222"/>
              </a:solidFill>
              <a:miter lim="800000"/>
              <a:headEnd/>
              <a:tailEnd/>
            </a:ln>
          </p:spPr>
          <p:txBody>
            <a:bodyPr lIns="163258" tIns="163258" rIns="163258" bIns="163258"/>
            <a:lstStyle>
              <a:lvl1pPr marL="174625" indent="-174625"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marL="0" indent="0" defTabSz="868238">
                <a:spcBef>
                  <a:spcPct val="0"/>
                </a:spcBef>
                <a:buNone/>
                <a:defRPr/>
              </a:pPr>
              <a:r>
                <a:rPr lang="en-GB" altLang="en-US" sz="1542" b="1" kern="0" dirty="0">
                  <a:solidFill>
                    <a:srgbClr val="000000"/>
                  </a:solidFill>
                  <a:latin typeface="Inter" panose="02000503000000020004" pitchFamily="2" charset="0"/>
                  <a:ea typeface="Inter" panose="02000503000000020004" pitchFamily="2" charset="0"/>
                </a:rPr>
                <a:t>Guidelines: s</a:t>
              </a:r>
              <a:r>
                <a:rPr lang="en-GB" altLang="en-US" sz="1542" kern="0" dirty="0">
                  <a:solidFill>
                    <a:srgbClr val="000000"/>
                  </a:solidFill>
                  <a:latin typeface="Inter" panose="02000503000000020004" pitchFamily="2" charset="0"/>
                  <a:ea typeface="Inter" panose="02000503000000020004" pitchFamily="2" charset="0"/>
                </a:rPr>
                <a:t>ystematically developed evidence-based recommendations for health and care </a:t>
              </a:r>
              <a:endParaRPr lang="en-GB" altLang="en-US" sz="1542" b="1" kern="0" dirty="0">
                <a:solidFill>
                  <a:srgbClr val="000000"/>
                </a:solidFill>
                <a:latin typeface="Inter" panose="02000503000000020004" pitchFamily="2" charset="0"/>
                <a:ea typeface="Inter" panose="02000503000000020004" pitchFamily="2" charset="0"/>
              </a:endParaRPr>
            </a:p>
          </p:txBody>
        </p:sp>
        <p:sp>
          <p:nvSpPr>
            <p:cNvPr id="15" name="Rectangle 15">
              <a:extLst>
                <a:ext uri="{FF2B5EF4-FFF2-40B4-BE49-F238E27FC236}">
                  <a16:creationId xmlns:a16="http://schemas.microsoft.com/office/drawing/2014/main" id="{A1D8BC94-895A-4D1C-877D-6BC9057B77AF}"/>
                </a:ext>
              </a:extLst>
            </p:cNvPr>
            <p:cNvSpPr>
              <a:spLocks noChangeArrowheads="1"/>
            </p:cNvSpPr>
            <p:nvPr/>
          </p:nvSpPr>
          <p:spPr bwMode="auto">
            <a:xfrm>
              <a:off x="6548441" y="1643450"/>
              <a:ext cx="3509206" cy="1415792"/>
            </a:xfrm>
            <a:prstGeom prst="rect">
              <a:avLst/>
            </a:prstGeom>
            <a:solidFill>
              <a:sysClr val="window" lastClr="FFFFFF"/>
            </a:solidFill>
            <a:ln w="9525" algn="ctr">
              <a:solidFill>
                <a:srgbClr val="222222"/>
              </a:solidFill>
              <a:miter lim="800000"/>
              <a:headEnd/>
              <a:tailEnd/>
            </a:ln>
          </p:spPr>
          <p:txBody>
            <a:bodyPr lIns="163258" tIns="163258" rIns="163258" bIns="163258"/>
            <a:lstStyle>
              <a:lvl1pPr marL="174625" indent="-174625" defTabSz="957263">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defTabSz="957263">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defTabSz="957263">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defTabSz="957263">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marL="0" indent="0" defTabSz="868238">
                <a:spcBef>
                  <a:spcPct val="0"/>
                </a:spcBef>
                <a:buNone/>
                <a:defRPr/>
              </a:pPr>
              <a:r>
                <a:rPr lang="en-GB" altLang="en-US" sz="1542" b="1" kern="0" dirty="0">
                  <a:solidFill>
                    <a:srgbClr val="000000"/>
                  </a:solidFill>
                  <a:latin typeface="Inter" panose="02000503000000020004" pitchFamily="2" charset="0"/>
                  <a:ea typeface="Inter" panose="02000503000000020004" pitchFamily="2" charset="0"/>
                </a:rPr>
                <a:t>Quality standards: </a:t>
              </a:r>
              <a:r>
                <a:rPr lang="en-GB" altLang="en-US" sz="1542" kern="0" dirty="0">
                  <a:solidFill>
                    <a:srgbClr val="000000"/>
                  </a:solidFill>
                  <a:latin typeface="Inter" panose="02000503000000020004" pitchFamily="2" charset="0"/>
                  <a:ea typeface="Inter" panose="02000503000000020004" pitchFamily="2" charset="0"/>
                </a:rPr>
                <a:t>a </a:t>
              </a:r>
              <a:r>
                <a:rPr lang="en-GB" altLang="en-US" sz="1542" b="1" kern="0" dirty="0">
                  <a:solidFill>
                    <a:srgbClr val="000000"/>
                  </a:solidFill>
                  <a:latin typeface="Inter" panose="02000503000000020004" pitchFamily="2" charset="0"/>
                  <a:ea typeface="Inter" panose="02000503000000020004" pitchFamily="2" charset="0"/>
                </a:rPr>
                <a:t>prioritised</a:t>
              </a:r>
              <a:r>
                <a:rPr lang="en-GB" altLang="en-US" sz="1542" kern="0" dirty="0">
                  <a:solidFill>
                    <a:srgbClr val="000000"/>
                  </a:solidFill>
                  <a:latin typeface="Inter" panose="02000503000000020004" pitchFamily="2" charset="0"/>
                  <a:ea typeface="Inter" panose="02000503000000020004" pitchFamily="2" charset="0"/>
                </a:rPr>
                <a:t> set of statements designed to </a:t>
              </a:r>
              <a:r>
                <a:rPr lang="en-GB" altLang="en-US" sz="1542" b="1" kern="0" dirty="0">
                  <a:solidFill>
                    <a:srgbClr val="000000"/>
                  </a:solidFill>
                  <a:latin typeface="Inter" panose="02000503000000020004" pitchFamily="2" charset="0"/>
                  <a:ea typeface="Inter" panose="02000503000000020004" pitchFamily="2" charset="0"/>
                </a:rPr>
                <a:t>drive and measure quality improvement </a:t>
              </a:r>
              <a:r>
                <a:rPr lang="en-GB" altLang="en-US" sz="1542" kern="0" dirty="0">
                  <a:solidFill>
                    <a:srgbClr val="000000"/>
                  </a:solidFill>
                  <a:latin typeface="Inter" panose="02000503000000020004" pitchFamily="2" charset="0"/>
                  <a:ea typeface="Inter" panose="02000503000000020004" pitchFamily="2" charset="0"/>
                </a:rPr>
                <a:t>in specific areas of care</a:t>
              </a:r>
              <a:endParaRPr lang="en-GB" altLang="en-US" sz="1542" i="1" kern="0" dirty="0">
                <a:solidFill>
                  <a:srgbClr val="000000"/>
                </a:solidFill>
                <a:latin typeface="Inter" panose="02000503000000020004" pitchFamily="2" charset="0"/>
                <a:ea typeface="Inter" panose="02000503000000020004" pitchFamily="2" charset="0"/>
              </a:endParaRPr>
            </a:p>
          </p:txBody>
        </p:sp>
        <p:sp>
          <p:nvSpPr>
            <p:cNvPr id="16" name="AutoShape 21">
              <a:extLst>
                <a:ext uri="{FF2B5EF4-FFF2-40B4-BE49-F238E27FC236}">
                  <a16:creationId xmlns:a16="http://schemas.microsoft.com/office/drawing/2014/main" id="{DFA4C6DB-294A-428F-9DA8-7BDA5737EBB1}"/>
                </a:ext>
              </a:extLst>
            </p:cNvPr>
            <p:cNvSpPr>
              <a:spLocks noChangeArrowheads="1"/>
            </p:cNvSpPr>
            <p:nvPr/>
          </p:nvSpPr>
          <p:spPr bwMode="auto">
            <a:xfrm rot="16200000">
              <a:off x="5355432" y="4433097"/>
              <a:ext cx="1711325" cy="836613"/>
            </a:xfrm>
            <a:prstGeom prst="curvedDownArrow">
              <a:avLst>
                <a:gd name="adj1" fmla="val 34481"/>
                <a:gd name="adj2" fmla="val 68952"/>
                <a:gd name="adj3" fmla="val 33333"/>
              </a:avLst>
            </a:prstGeom>
            <a:solidFill>
              <a:srgbClr val="A28AA8"/>
            </a:solidFill>
            <a:ln w="9525">
              <a:solidFill>
                <a:srgbClr val="222222"/>
              </a:solidFill>
              <a:miter lim="800000"/>
              <a:headEnd/>
              <a:tailEnd/>
            </a:ln>
          </p:spPr>
          <p:txBody>
            <a:bodyPr wrap="none" lIns="0" tIns="0" rIns="0" bIns="0" anchor="ctr"/>
            <a:lstStyle>
              <a:lvl1pPr>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defTabSz="829361">
                <a:spcBef>
                  <a:spcPct val="0"/>
                </a:spcBef>
                <a:buNone/>
                <a:defRPr/>
              </a:pPr>
              <a:endParaRPr lang="en-GB" altLang="en-US" sz="1633" kern="0">
                <a:solidFill>
                  <a:srgbClr val="000000"/>
                </a:solidFill>
                <a:latin typeface="Times" panose="02020603050405020304" pitchFamily="18" charset="0"/>
              </a:endParaRPr>
            </a:p>
          </p:txBody>
        </p:sp>
        <p:sp>
          <p:nvSpPr>
            <p:cNvPr id="17" name="AutoShape 22">
              <a:extLst>
                <a:ext uri="{FF2B5EF4-FFF2-40B4-BE49-F238E27FC236}">
                  <a16:creationId xmlns:a16="http://schemas.microsoft.com/office/drawing/2014/main" id="{9BB2A87E-7080-4703-8003-5CEE4E252F8C}"/>
                </a:ext>
              </a:extLst>
            </p:cNvPr>
            <p:cNvSpPr>
              <a:spLocks noChangeArrowheads="1"/>
            </p:cNvSpPr>
            <p:nvPr/>
          </p:nvSpPr>
          <p:spPr bwMode="auto">
            <a:xfrm rot="16200000">
              <a:off x="5490369" y="2425996"/>
              <a:ext cx="1441450" cy="836613"/>
            </a:xfrm>
            <a:prstGeom prst="curvedDownArrow">
              <a:avLst>
                <a:gd name="adj1" fmla="val 34459"/>
                <a:gd name="adj2" fmla="val 68918"/>
                <a:gd name="adj3" fmla="val 33333"/>
              </a:avLst>
            </a:prstGeom>
            <a:solidFill>
              <a:srgbClr val="A28AA8"/>
            </a:solidFill>
            <a:ln w="9525">
              <a:solidFill>
                <a:srgbClr val="222222"/>
              </a:solidFill>
              <a:miter lim="800000"/>
              <a:headEnd/>
              <a:tailEnd/>
            </a:ln>
          </p:spPr>
          <p:txBody>
            <a:bodyPr wrap="none" lIns="0" tIns="0" rIns="0" bIns="0" anchor="ctr"/>
            <a:lstStyle>
              <a:lvl1pPr>
                <a:spcBef>
                  <a:spcPct val="20000"/>
                </a:spcBef>
                <a:buFont typeface="Arial" panose="020B0604020202020204" pitchFamily="34" charset="0"/>
                <a:buChar char="•"/>
                <a:defRPr sz="3200">
                  <a:solidFill>
                    <a:srgbClr val="4A4A4A"/>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4A4A4A"/>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A4A4A"/>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9pPr>
            </a:lstStyle>
            <a:p>
              <a:pPr defTabSz="829361">
                <a:spcBef>
                  <a:spcPct val="0"/>
                </a:spcBef>
                <a:buNone/>
                <a:defRPr/>
              </a:pPr>
              <a:endParaRPr lang="en-GB" altLang="en-US" sz="1633" kern="0">
                <a:solidFill>
                  <a:srgbClr val="000000"/>
                </a:solidFill>
                <a:latin typeface="Times" panose="02020603050405020304" pitchFamily="18" charset="0"/>
              </a:endParaRPr>
            </a:p>
          </p:txBody>
        </p:sp>
      </p:grpSp>
      <p:pic>
        <p:nvPicPr>
          <p:cNvPr id="4" name="Slide 6">
            <a:hlinkClick r:id="" action="ppaction://media"/>
            <a:extLst>
              <a:ext uri="{FF2B5EF4-FFF2-40B4-BE49-F238E27FC236}">
                <a16:creationId xmlns:a16="http://schemas.microsoft.com/office/drawing/2014/main" id="{D9D9F39C-4EC4-63B4-4691-CF6870F4A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481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71515F30-9798-D4E7-D412-6B785B97A832}"/>
              </a:ext>
            </a:extLst>
          </p:cNvPr>
          <p:cNvPicPr>
            <a:picLocks noChangeAspect="1"/>
          </p:cNvPicPr>
          <p:nvPr/>
        </p:nvPicPr>
        <p:blipFill>
          <a:blip r:embed="rId5"/>
          <a:stretch>
            <a:fillRect/>
          </a:stretch>
        </p:blipFill>
        <p:spPr>
          <a:xfrm>
            <a:off x="1352811" y="313152"/>
            <a:ext cx="9945072" cy="59569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4CD62B19-715F-8095-29B3-77C839591EEF}"/>
              </a:ext>
            </a:extLst>
          </p:cNvPr>
          <p:cNvSpPr/>
          <p:nvPr/>
        </p:nvSpPr>
        <p:spPr>
          <a:xfrm>
            <a:off x="1530262" y="2604664"/>
            <a:ext cx="2039656" cy="465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989407E-1E87-CAE9-A990-A0C6A36AC902}"/>
              </a:ext>
            </a:extLst>
          </p:cNvPr>
          <p:cNvPicPr>
            <a:picLocks noChangeAspect="1"/>
          </p:cNvPicPr>
          <p:nvPr/>
        </p:nvPicPr>
        <p:blipFill>
          <a:blip r:embed="rId6"/>
          <a:stretch>
            <a:fillRect/>
          </a:stretch>
        </p:blipFill>
        <p:spPr>
          <a:xfrm>
            <a:off x="3935182" y="2604664"/>
            <a:ext cx="5035547" cy="2105455"/>
          </a:xfrm>
          <a:prstGeom prst="rect">
            <a:avLst/>
          </a:prstGeom>
          <a:ln w="38100"/>
        </p:spPr>
        <p:style>
          <a:lnRef idx="2">
            <a:schemeClr val="dk1"/>
          </a:lnRef>
          <a:fillRef idx="1">
            <a:schemeClr val="lt1"/>
          </a:fillRef>
          <a:effectRef idx="0">
            <a:schemeClr val="dk1"/>
          </a:effectRef>
          <a:fontRef idx="minor">
            <a:schemeClr val="dk1"/>
          </a:fontRef>
        </p:style>
      </p:pic>
      <p:pic>
        <p:nvPicPr>
          <p:cNvPr id="6" name="Slide 7">
            <a:hlinkClick r:id="" action="ppaction://media"/>
            <a:extLst>
              <a:ext uri="{FF2B5EF4-FFF2-40B4-BE49-F238E27FC236}">
                <a16:creationId xmlns:a16="http://schemas.microsoft.com/office/drawing/2014/main" id="{C55E1614-6DB7-576B-0577-7F077E19CE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366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94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ADF4-D8B3-4E1B-9081-653776D54418}"/>
              </a:ext>
            </a:extLst>
          </p:cNvPr>
          <p:cNvSpPr>
            <a:spLocks noGrp="1"/>
          </p:cNvSpPr>
          <p:nvPr>
            <p:ph type="ctrTitle"/>
          </p:nvPr>
        </p:nvSpPr>
        <p:spPr>
          <a:xfrm>
            <a:off x="539923" y="238711"/>
            <a:ext cx="11178381" cy="1160319"/>
          </a:xfrm>
        </p:spPr>
        <p:txBody>
          <a:bodyPr anchor="t">
            <a:normAutofit fontScale="90000"/>
          </a:bodyPr>
          <a:lstStyle/>
          <a:p>
            <a:r>
              <a:rPr lang="en-GB" dirty="0"/>
              <a:t>NICE guidelines and quality standards on children’s social care</a:t>
            </a:r>
          </a:p>
        </p:txBody>
      </p:sp>
      <p:sp>
        <p:nvSpPr>
          <p:cNvPr id="4" name="Text Placeholder 3">
            <a:extLst>
              <a:ext uri="{FF2B5EF4-FFF2-40B4-BE49-F238E27FC236}">
                <a16:creationId xmlns:a16="http://schemas.microsoft.com/office/drawing/2014/main" id="{0D2C260F-7C82-4D0A-9EBC-A33EEDCABC20}"/>
              </a:ext>
            </a:extLst>
          </p:cNvPr>
          <p:cNvSpPr>
            <a:spLocks noGrp="1"/>
          </p:cNvSpPr>
          <p:nvPr>
            <p:ph type="body" sz="quarter" idx="12"/>
          </p:nvPr>
        </p:nvSpPr>
        <p:spPr>
          <a:xfrm>
            <a:off x="539923" y="1291453"/>
            <a:ext cx="11266595" cy="4822476"/>
          </a:xfr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sz="2000" dirty="0"/>
              <a:t>NG255/QS34:  Self-harm:  assessment, management and preventing recurrence.</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i="0" strike="noStrike" kern="1200" cap="none" spc="0" normalizeH="0" baseline="0" noProof="0" dirty="0">
                <a:ln>
                  <a:noFill/>
                </a:ln>
                <a:effectLst/>
                <a:uLnTx/>
                <a:uFillTx/>
              </a:rPr>
              <a:t>NG213:  Disabled children and young people up to 25 with severe complex needs:  integrated service delivery and organisation across health, social care and education.</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sz="2000" dirty="0"/>
              <a:t>NG76:  Child abuse and neglect.</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i="0" strike="noStrike" kern="1200" cap="none" spc="0" normalizeH="0" baseline="0" noProof="0" dirty="0">
                <a:ln>
                  <a:noFill/>
                </a:ln>
                <a:effectLst/>
                <a:uLnTx/>
                <a:uFillTx/>
              </a:rPr>
              <a:t>CG158/QS59:  Antisocial behaviours and conduct disorders in children and young people:  recognition and management.</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sz="2000" dirty="0"/>
              <a:t>NG43/QS140:  Transition from children’s to adults’ services for young people using health or social care services.</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000" i="0" strike="noStrike" kern="1200" cap="none" spc="0" normalizeH="0" baseline="0" noProof="0" dirty="0">
                <a:ln>
                  <a:noFill/>
                </a:ln>
                <a:effectLst/>
                <a:uLnTx/>
                <a:uFillTx/>
              </a:rPr>
              <a:t>NG26/QS133:  Children’s attachment:  attachment in children and young people who are adopted from care, in care or at high risk of going into care.</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sz="2000" dirty="0"/>
              <a:t>QS142:  Learning disability:  identifying and managing mental health problems.</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sz="2000" dirty="0"/>
              <a:t>QS102:  Bipolar disorder, psychosis and schizophrenia in children and young people.</a:t>
            </a:r>
          </a:p>
          <a:p>
            <a:pPr marL="171450" marR="0" lvl="0" indent="-1714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2000" i="0" strike="noStrike" kern="1200" cap="none" spc="0" normalizeH="0" baseline="0" noProof="0" dirty="0">
              <a:ln>
                <a:noFill/>
              </a:ln>
              <a:effectLst/>
              <a:uLnTx/>
              <a:uFillTx/>
            </a:endParaRPr>
          </a:p>
        </p:txBody>
      </p:sp>
      <p:sp>
        <p:nvSpPr>
          <p:cNvPr id="9" name="Rectangle 8">
            <a:extLst>
              <a:ext uri="{FF2B5EF4-FFF2-40B4-BE49-F238E27FC236}">
                <a16:creationId xmlns:a16="http://schemas.microsoft.com/office/drawing/2014/main" id="{87C40800-0563-703E-EAE3-457E4D26840B}"/>
              </a:ext>
              <a:ext uri="{C183D7F6-B498-43B3-948B-1728B52AA6E4}">
                <adec:decorative xmlns:adec="http://schemas.microsoft.com/office/drawing/2017/decorative" val="1"/>
              </a:ext>
            </a:extLst>
          </p:cNvPr>
          <p:cNvSpPr/>
          <p:nvPr/>
        </p:nvSpPr>
        <p:spPr>
          <a:xfrm>
            <a:off x="5948218" y="6336145"/>
            <a:ext cx="498764" cy="29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Inter"/>
              <a:ea typeface="+mn-ea"/>
              <a:cs typeface="+mn-cs"/>
            </a:endParaRPr>
          </a:p>
        </p:txBody>
      </p:sp>
      <p:pic>
        <p:nvPicPr>
          <p:cNvPr id="3" name="Slide 8">
            <a:hlinkClick r:id="" action="ppaction://media"/>
            <a:extLst>
              <a:ext uri="{FF2B5EF4-FFF2-40B4-BE49-F238E27FC236}">
                <a16:creationId xmlns:a16="http://schemas.microsoft.com/office/drawing/2014/main" id="{D042C2AA-40A6-5E9C-791A-2F65C3CD1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851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56D-B945-4FD0-9C42-9A97BAF1F2FA}"/>
              </a:ext>
            </a:extLst>
          </p:cNvPr>
          <p:cNvSpPr>
            <a:spLocks noGrp="1"/>
          </p:cNvSpPr>
          <p:nvPr>
            <p:ph type="ctrTitle"/>
          </p:nvPr>
        </p:nvSpPr>
        <p:spPr>
          <a:xfrm>
            <a:off x="128337" y="1333807"/>
            <a:ext cx="3336758" cy="4190385"/>
          </a:xfrm>
        </p:spPr>
        <p:txBody>
          <a:bodyPr/>
          <a:lstStyle/>
          <a:p>
            <a:r>
              <a:rPr lang="en-GB" dirty="0"/>
              <a:t>Quick guides to social care topics</a:t>
            </a:r>
          </a:p>
        </p:txBody>
      </p:sp>
      <p:sp>
        <p:nvSpPr>
          <p:cNvPr id="9" name="Slide Number Placeholder 3">
            <a:extLst>
              <a:ext uri="{FF2B5EF4-FFF2-40B4-BE49-F238E27FC236}">
                <a16:creationId xmlns:a16="http://schemas.microsoft.com/office/drawing/2014/main" id="{2E2C210D-CB7A-C338-A3DF-2A472EE64402}"/>
              </a:ext>
              <a:ext uri="{C183D7F6-B498-43B3-948B-1728B52AA6E4}">
                <adec:decorative xmlns:adec="http://schemas.microsoft.com/office/drawing/2017/decorative" val="1"/>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latin typeface="Inter" panose="02000503000000020004" pitchFamily="2" charset="0"/>
                <a:ea typeface="Inter" panose="02000503000000020004" pitchFamily="2" charset="0"/>
              </a:rPr>
              <a:pPr algn="ctr"/>
              <a:t>9</a:t>
            </a:fld>
            <a:endParaRPr lang="en-US" sz="1200" dirty="0">
              <a:latin typeface="Inter" panose="02000503000000020004" pitchFamily="2" charset="0"/>
              <a:ea typeface="Inter" panose="02000503000000020004" pitchFamily="2" charset="0"/>
            </a:endParaRPr>
          </a:p>
        </p:txBody>
      </p:sp>
      <p:pic>
        <p:nvPicPr>
          <p:cNvPr id="15" name="Picture 14" descr="A picture containing application&#10;&#10;Description automatically generated">
            <a:extLst>
              <a:ext uri="{FF2B5EF4-FFF2-40B4-BE49-F238E27FC236}">
                <a16:creationId xmlns:a16="http://schemas.microsoft.com/office/drawing/2014/main" id="{788D30A4-9512-7BA2-CCE2-A6541D93BB2B}"/>
              </a:ext>
            </a:extLst>
          </p:cNvPr>
          <p:cNvPicPr>
            <a:picLocks noChangeAspect="1"/>
          </p:cNvPicPr>
          <p:nvPr/>
        </p:nvPicPr>
        <p:blipFill>
          <a:blip r:embed="rId5"/>
          <a:stretch>
            <a:fillRect/>
          </a:stretch>
        </p:blipFill>
        <p:spPr>
          <a:xfrm>
            <a:off x="3660463" y="317409"/>
            <a:ext cx="2514729" cy="3518081"/>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15383CD0-A602-85AC-DC87-254F378F2536}"/>
              </a:ext>
            </a:extLst>
          </p:cNvPr>
          <p:cNvPicPr>
            <a:picLocks noChangeAspect="1"/>
          </p:cNvPicPr>
          <p:nvPr/>
        </p:nvPicPr>
        <p:blipFill>
          <a:blip r:embed="rId6"/>
          <a:stretch>
            <a:fillRect/>
          </a:stretch>
        </p:blipFill>
        <p:spPr>
          <a:xfrm>
            <a:off x="6482374" y="317409"/>
            <a:ext cx="2521080" cy="3530781"/>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17E60815-98A1-A1C4-6557-233171352EFC}"/>
              </a:ext>
            </a:extLst>
          </p:cNvPr>
          <p:cNvPicPr>
            <a:picLocks noChangeAspect="1"/>
          </p:cNvPicPr>
          <p:nvPr/>
        </p:nvPicPr>
        <p:blipFill>
          <a:blip r:embed="rId7"/>
          <a:stretch>
            <a:fillRect/>
          </a:stretch>
        </p:blipFill>
        <p:spPr>
          <a:xfrm>
            <a:off x="9310636" y="339422"/>
            <a:ext cx="2522148" cy="3562533"/>
          </a:xfrm>
          <a:prstGeom prst="rect">
            <a:avLst/>
          </a:prstGeom>
        </p:spPr>
      </p:pic>
      <p:pic>
        <p:nvPicPr>
          <p:cNvPr id="13" name="Picture 12" descr="Diagram&#10;&#10;Description automatically generated">
            <a:extLst>
              <a:ext uri="{FF2B5EF4-FFF2-40B4-BE49-F238E27FC236}">
                <a16:creationId xmlns:a16="http://schemas.microsoft.com/office/drawing/2014/main" id="{B3B1B98D-2AE6-2FAE-479A-C57B4786C4CC}"/>
              </a:ext>
            </a:extLst>
          </p:cNvPr>
          <p:cNvPicPr>
            <a:picLocks noChangeAspect="1"/>
          </p:cNvPicPr>
          <p:nvPr/>
        </p:nvPicPr>
        <p:blipFill>
          <a:blip r:embed="rId8"/>
          <a:stretch>
            <a:fillRect/>
          </a:stretch>
        </p:blipFill>
        <p:spPr>
          <a:xfrm>
            <a:off x="8107444" y="2937773"/>
            <a:ext cx="2502029" cy="356253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6324E0E-4D73-BE53-2F64-FA2A44B71727}"/>
              </a:ext>
            </a:extLst>
          </p:cNvPr>
          <p:cNvPicPr>
            <a:picLocks noChangeAspect="1"/>
          </p:cNvPicPr>
          <p:nvPr/>
        </p:nvPicPr>
        <p:blipFill>
          <a:blip r:embed="rId9"/>
          <a:stretch>
            <a:fillRect/>
          </a:stretch>
        </p:blipFill>
        <p:spPr>
          <a:xfrm>
            <a:off x="5065068" y="2984408"/>
            <a:ext cx="2527430" cy="3556183"/>
          </a:xfrm>
          <a:prstGeom prst="rect">
            <a:avLst/>
          </a:prstGeom>
        </p:spPr>
      </p:pic>
      <p:pic>
        <p:nvPicPr>
          <p:cNvPr id="3" name="Slide 9">
            <a:hlinkClick r:id="" action="ppaction://media"/>
            <a:extLst>
              <a:ext uri="{FF2B5EF4-FFF2-40B4-BE49-F238E27FC236}">
                <a16:creationId xmlns:a16="http://schemas.microsoft.com/office/drawing/2014/main" id="{D4B781F7-553B-7A91-0537-AE0DE6157A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77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9|0.5|0.4"/>
</p:tagLst>
</file>

<file path=ppt/theme/theme1.xml><?xml version="1.0" encoding="utf-8"?>
<a:theme xmlns:a="http://schemas.openxmlformats.org/drawingml/2006/main" name="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AE9E2A1F-57D3-495B-BDA2-13B9CEC9ED17}" vid="{D40B8D8A-502A-4020-B568-EDDA5A37C8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Corporate PowerPoint template</Template>
  <TotalTime>2939</TotalTime>
  <Words>1579</Words>
  <Application>Microsoft Office PowerPoint</Application>
  <PresentationFormat>Widescreen</PresentationFormat>
  <Paragraphs>97</Paragraphs>
  <Slides>9</Slides>
  <Notes>9</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Lora SemiBold</vt:lpstr>
      <vt:lpstr>Calibri</vt:lpstr>
      <vt:lpstr>Inter</vt:lpstr>
      <vt:lpstr>Roboto Light</vt:lpstr>
      <vt:lpstr>Times New Roman</vt:lpstr>
      <vt:lpstr>Times</vt:lpstr>
      <vt:lpstr>Arial</vt:lpstr>
      <vt:lpstr>Lato</vt:lpstr>
      <vt:lpstr>NICE</vt:lpstr>
      <vt:lpstr>PowerPoint Presentation</vt:lpstr>
      <vt:lpstr>What is considered in guidance development</vt:lpstr>
      <vt:lpstr>Evidence informed practice  NICE uses research and publishes national guidance</vt:lpstr>
      <vt:lpstr>PowerPoint Presentation</vt:lpstr>
      <vt:lpstr>PowerPoint Presentation</vt:lpstr>
      <vt:lpstr>What are NICE quality standards</vt:lpstr>
      <vt:lpstr>PowerPoint Presentation</vt:lpstr>
      <vt:lpstr>NICE guidelines and quality standards on children’s social care</vt:lpstr>
      <vt:lpstr>Quick guides to social care topics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PowerPoint template</dc:title>
  <dc:creator>Joanne McCormack</dc:creator>
  <cp:lastModifiedBy>Joanne McCormack</cp:lastModifiedBy>
  <cp:revision>36</cp:revision>
  <dcterms:created xsi:type="dcterms:W3CDTF">2022-08-19T12:10:52Z</dcterms:created>
  <dcterms:modified xsi:type="dcterms:W3CDTF">2022-10-10T12:00:01Z</dcterms:modified>
</cp:coreProperties>
</file>