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289" r:id="rId3"/>
    <p:sldId id="258" r:id="rId4"/>
    <p:sldId id="259" r:id="rId5"/>
    <p:sldId id="260" r:id="rId6"/>
    <p:sldId id="290" r:id="rId7"/>
    <p:sldId id="262" r:id="rId8"/>
    <p:sldId id="263" r:id="rId9"/>
    <p:sldId id="264" r:id="rId10"/>
    <p:sldId id="265" r:id="rId11"/>
    <p:sldId id="266" r:id="rId12"/>
    <p:sldId id="267" r:id="rId13"/>
    <p:sldId id="286" r:id="rId14"/>
    <p:sldId id="268" r:id="rId15"/>
    <p:sldId id="269" r:id="rId16"/>
    <p:sldId id="270" r:id="rId17"/>
    <p:sldId id="271" r:id="rId18"/>
    <p:sldId id="272" r:id="rId19"/>
    <p:sldId id="273" r:id="rId20"/>
    <p:sldId id="287" r:id="rId21"/>
    <p:sldId id="288" r:id="rId22"/>
    <p:sldId id="276" r:id="rId23"/>
    <p:sldId id="277" r:id="rId24"/>
    <p:sldId id="278" r:id="rId25"/>
    <p:sldId id="279" r:id="rId26"/>
    <p:sldId id="280" r:id="rId27"/>
    <p:sldId id="281" r:id="rId28"/>
    <p:sldId id="282" r:id="rId29"/>
    <p:sldId id="283"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53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1"/>
    <p:restoredTop sz="94762"/>
  </p:normalViewPr>
  <p:slideViewPr>
    <p:cSldViewPr snapToGrid="0" snapToObjects="1">
      <p:cViewPr varScale="1">
        <p:scale>
          <a:sx n="81" d="100"/>
          <a:sy n="81" d="100"/>
        </p:scale>
        <p:origin x="1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3A8E8-C3F8-834F-8FD8-A7BB937B81D1}" type="datetimeFigureOut">
              <a:rPr lang="en-US" smtClean="0"/>
              <a:t>9/2/2020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B7D48-A58F-7947-B158-73906979D49A}" type="slidenum">
              <a:rPr lang="en-US" smtClean="0"/>
              <a:t>‹#›</a:t>
            </a:fld>
            <a:endParaRPr lang="en-US"/>
          </a:p>
        </p:txBody>
      </p:sp>
    </p:spTree>
    <p:extLst>
      <p:ext uri="{BB962C8B-B14F-4D97-AF65-F5344CB8AC3E}">
        <p14:creationId xmlns:p14="http://schemas.microsoft.com/office/powerpoint/2010/main" val="272842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B7D48-A58F-7947-B158-73906979D49A}" type="slidenum">
              <a:rPr lang="en-US" smtClean="0"/>
              <a:t>28</a:t>
            </a:fld>
            <a:endParaRPr lang="en-US"/>
          </a:p>
        </p:txBody>
      </p:sp>
    </p:spTree>
    <p:extLst>
      <p:ext uri="{BB962C8B-B14F-4D97-AF65-F5344CB8AC3E}">
        <p14:creationId xmlns:p14="http://schemas.microsoft.com/office/powerpoint/2010/main" val="209285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E3B2-688B-C74C-AE95-D0A086B3CB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FCE3BF-14E9-9348-AE3D-E589BDC4D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D4DF1E-AB94-2D4A-BB95-FA18AFF15CCE}"/>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5" name="Footer Placeholder 4">
            <a:extLst>
              <a:ext uri="{FF2B5EF4-FFF2-40B4-BE49-F238E27FC236}">
                <a16:creationId xmlns:a16="http://schemas.microsoft.com/office/drawing/2014/main" id="{2B66E5A6-3BDE-3A45-9B33-0BAFE2C0E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C4666-77FC-AA41-A24F-BE47DC191C11}"/>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193486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8248-76C7-C245-BFAF-AAACCB5186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2D96ED-4E2B-E747-8DC3-85B97109AB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5F3920-7390-0D41-9A00-0DC46DAEC850}"/>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5" name="Footer Placeholder 4">
            <a:extLst>
              <a:ext uri="{FF2B5EF4-FFF2-40B4-BE49-F238E27FC236}">
                <a16:creationId xmlns:a16="http://schemas.microsoft.com/office/drawing/2014/main" id="{FBC9D7B5-2787-EC4F-B507-04CE35EB8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9DA41-C42A-764C-8012-718DE17E9FA8}"/>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275022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AC4DE-F9E1-8C40-A5BD-0A4B70F6B44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862B849-1FC2-AF46-A991-979C9E8895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CAB49C-0E40-6643-BA22-1088817B6AEA}"/>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5" name="Footer Placeholder 4">
            <a:extLst>
              <a:ext uri="{FF2B5EF4-FFF2-40B4-BE49-F238E27FC236}">
                <a16:creationId xmlns:a16="http://schemas.microsoft.com/office/drawing/2014/main" id="{74AEA633-1351-6D48-B64F-D6A8EFD16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81DE1-9CC4-C641-8540-5F8F4584A6BD}"/>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277936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03C5-D310-E641-B3A9-B1093559BF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F398EB-BAD0-D843-8A23-6D16979AD84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48F518-846F-BA43-9BAC-8818AB75CF9A}"/>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5" name="Footer Placeholder 4">
            <a:extLst>
              <a:ext uri="{FF2B5EF4-FFF2-40B4-BE49-F238E27FC236}">
                <a16:creationId xmlns:a16="http://schemas.microsoft.com/office/drawing/2014/main" id="{15A5C7F3-595E-F64B-B31E-732CA3052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2C0DA-965F-9B40-A860-3BB9815D182B}"/>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84373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4AAC-18FE-2E45-907B-F3A6586D631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CFDB121-5DF7-3E4C-8F56-B1D76411C6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ED61579-1F00-2C4F-A196-EF2D55F756F5}"/>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5" name="Footer Placeholder 4">
            <a:extLst>
              <a:ext uri="{FF2B5EF4-FFF2-40B4-BE49-F238E27FC236}">
                <a16:creationId xmlns:a16="http://schemas.microsoft.com/office/drawing/2014/main" id="{D6ACF226-629E-EE4A-8951-6CFB63A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8A899-38A5-B44B-A367-FC7CB73B1C03}"/>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230069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F8A5-069E-F149-9ADB-E4FAC00ACA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F1901B-0EFC-234C-AC0E-86B645FA4F3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BF912C-D983-1F46-82DC-76C449829C2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F3D5D1F-FA9F-4740-92C5-544AFFADB095}"/>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6" name="Footer Placeholder 5">
            <a:extLst>
              <a:ext uri="{FF2B5EF4-FFF2-40B4-BE49-F238E27FC236}">
                <a16:creationId xmlns:a16="http://schemas.microsoft.com/office/drawing/2014/main" id="{20823F62-9EB5-554B-A68D-D1B8DD24C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598B45-1141-DC42-A337-4F418CD7FB2F}"/>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137340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0B6-BCD0-7746-9405-A201FE3BD85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598CBE-3AE4-C444-90F4-B4848CDF5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7BE971-EE9A-774E-906C-ACD3CF5680A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ACC42D-9CA2-EB4D-A740-F8F01B7234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22A71C-DEA7-5048-BCF8-EDE9339F53A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B4A2EF3-55C4-4341-AACA-658A6E49AF07}"/>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8" name="Footer Placeholder 7">
            <a:extLst>
              <a:ext uri="{FF2B5EF4-FFF2-40B4-BE49-F238E27FC236}">
                <a16:creationId xmlns:a16="http://schemas.microsoft.com/office/drawing/2014/main" id="{FA9B533C-70FB-7E45-A5DD-B48DDF352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46580D-3D47-9744-9E93-172A7DD04247}"/>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402425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B730-EC00-DB40-970E-BDF929544C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4553C25-3558-0C4D-9355-113821317769}"/>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4" name="Footer Placeholder 3">
            <a:extLst>
              <a:ext uri="{FF2B5EF4-FFF2-40B4-BE49-F238E27FC236}">
                <a16:creationId xmlns:a16="http://schemas.microsoft.com/office/drawing/2014/main" id="{B1C23B68-BF85-E146-B69A-0E2D1BEA17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1EB2C-1445-BA46-976D-0097F5B57B71}"/>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222992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0C4BB-3D1A-7841-A40D-B50E8317EFEC}"/>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3" name="Footer Placeholder 2">
            <a:extLst>
              <a:ext uri="{FF2B5EF4-FFF2-40B4-BE49-F238E27FC236}">
                <a16:creationId xmlns:a16="http://schemas.microsoft.com/office/drawing/2014/main" id="{C0A4E068-1184-2F4C-814B-EA56574797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78CD49-AAB1-6647-903D-0ACAD1BCCD19}"/>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294598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CFB2-AABF-934D-9D6B-D6C60B3F3D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D3C8714-AC4A-5440-9AE9-3B664862E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AC4366-A113-9A46-B2A6-B9516A960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32E2CE-AA10-114E-B425-B0FCBE8060DD}"/>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6" name="Footer Placeholder 5">
            <a:extLst>
              <a:ext uri="{FF2B5EF4-FFF2-40B4-BE49-F238E27FC236}">
                <a16:creationId xmlns:a16="http://schemas.microsoft.com/office/drawing/2014/main" id="{EFD28759-E75B-4346-B5E6-78FFC42F7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84A81-0750-6A4F-8F92-7DC68E6A52E9}"/>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34883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9B6F-3101-3D4C-8740-767E9E817D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442A5E4-B44B-A44C-BA74-CB67917DF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24C90A-A5F0-1949-A4CD-CC4568272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14E154-8114-F243-9525-8C3515FA4DDC}"/>
              </a:ext>
            </a:extLst>
          </p:cNvPr>
          <p:cNvSpPr>
            <a:spLocks noGrp="1"/>
          </p:cNvSpPr>
          <p:nvPr>
            <p:ph type="dt" sz="half" idx="10"/>
          </p:nvPr>
        </p:nvSpPr>
        <p:spPr/>
        <p:txBody>
          <a:bodyPr/>
          <a:lstStyle/>
          <a:p>
            <a:fld id="{05765889-CBA2-2442-BDA2-BCA14CBE0CA5}" type="datetimeFigureOut">
              <a:rPr lang="en-US" smtClean="0"/>
              <a:t>9/2/2020</a:t>
            </a:fld>
            <a:endParaRPr lang="en-US"/>
          </a:p>
        </p:txBody>
      </p:sp>
      <p:sp>
        <p:nvSpPr>
          <p:cNvPr id="6" name="Footer Placeholder 5">
            <a:extLst>
              <a:ext uri="{FF2B5EF4-FFF2-40B4-BE49-F238E27FC236}">
                <a16:creationId xmlns:a16="http://schemas.microsoft.com/office/drawing/2014/main" id="{A5DB79D4-8A85-214B-86AA-58FBD7577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309AB1-3D3F-8F41-9125-EB2920F3A28C}"/>
              </a:ext>
            </a:extLst>
          </p:cNvPr>
          <p:cNvSpPr>
            <a:spLocks noGrp="1"/>
          </p:cNvSpPr>
          <p:nvPr>
            <p:ph type="sldNum" sz="quarter" idx="12"/>
          </p:nvPr>
        </p:nvSpPr>
        <p:spPr/>
        <p:txBody>
          <a:bodyPr/>
          <a:lstStyle/>
          <a:p>
            <a:fld id="{09DAFA50-2B12-FD49-A924-F3C193B0DA1F}" type="slidenum">
              <a:rPr lang="en-US" smtClean="0"/>
              <a:t>‹#›</a:t>
            </a:fld>
            <a:endParaRPr lang="en-US"/>
          </a:p>
        </p:txBody>
      </p:sp>
    </p:spTree>
    <p:extLst>
      <p:ext uri="{BB962C8B-B14F-4D97-AF65-F5344CB8AC3E}">
        <p14:creationId xmlns:p14="http://schemas.microsoft.com/office/powerpoint/2010/main" val="3258076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B0236-F1AB-B54E-BE98-61DDF4828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FED710-FBD4-4844-B802-4F2D4758F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A738F-E4B1-1843-A242-3A7CEDE99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65889-CBA2-2442-BDA2-BCA14CBE0CA5}" type="datetimeFigureOut">
              <a:rPr lang="en-US" smtClean="0"/>
              <a:t>9/2/2020</a:t>
            </a:fld>
            <a:endParaRPr lang="en-US"/>
          </a:p>
        </p:txBody>
      </p:sp>
      <p:sp>
        <p:nvSpPr>
          <p:cNvPr id="5" name="Footer Placeholder 4">
            <a:extLst>
              <a:ext uri="{FF2B5EF4-FFF2-40B4-BE49-F238E27FC236}">
                <a16:creationId xmlns:a16="http://schemas.microsoft.com/office/drawing/2014/main" id="{948320D2-E8A9-4A40-96B6-A4017D152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64FB96-B6D9-7244-B811-FD5E0CCE9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AFA50-2B12-FD49-A924-F3C193B0DA1F}" type="slidenum">
              <a:rPr lang="en-US" smtClean="0"/>
              <a:t>‹#›</a:t>
            </a:fld>
            <a:endParaRPr lang="en-US"/>
          </a:p>
        </p:txBody>
      </p:sp>
    </p:spTree>
    <p:extLst>
      <p:ext uri="{BB962C8B-B14F-4D97-AF65-F5344CB8AC3E}">
        <p14:creationId xmlns:p14="http://schemas.microsoft.com/office/powerpoint/2010/main" val="12709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952F-E8A3-2942-9CED-CE0681146A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D4B592F-79F3-314C-871E-8994AE254982}"/>
              </a:ext>
            </a:extLst>
          </p:cNvPr>
          <p:cNvSpPr>
            <a:spLocks noGrp="1"/>
          </p:cNvSpPr>
          <p:nvPr>
            <p:ph type="subTitle"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3A86C623-7E81-4A4A-A510-8E4579F00B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396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F6EEFD80-F6EA-7C4D-849A-EC566AAE6FF8}"/>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A00E9621-265A-7F48-B63B-EA49E66EF5BC}"/>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EEB07B00-03D8-D040-B8C7-B6CADF079EAE}"/>
              </a:ext>
            </a:extLst>
          </p:cNvPr>
          <p:cNvSpPr txBox="1"/>
          <p:nvPr/>
        </p:nvSpPr>
        <p:spPr>
          <a:xfrm>
            <a:off x="5908963" y="2483049"/>
            <a:ext cx="5708074" cy="2554545"/>
          </a:xfrm>
          <a:prstGeom prst="rect">
            <a:avLst/>
          </a:prstGeom>
          <a:noFill/>
        </p:spPr>
        <p:txBody>
          <a:bodyPr wrap="square" rtlCol="0">
            <a:spAutoFit/>
          </a:bodyPr>
          <a:lstStyle/>
          <a:p>
            <a:pPr algn="ctr"/>
            <a:r>
              <a:rPr lang="en-GB" sz="4000" dirty="0">
                <a:latin typeface="Avenir Next" panose="020B0503020202020204" pitchFamily="34" charset="0"/>
              </a:rPr>
              <a:t>There can never be too many frameworks or models for anti-oppressive practice.</a:t>
            </a:r>
          </a:p>
        </p:txBody>
      </p:sp>
    </p:spTree>
    <p:extLst>
      <p:ext uri="{BB962C8B-B14F-4D97-AF65-F5344CB8AC3E}">
        <p14:creationId xmlns:p14="http://schemas.microsoft.com/office/powerpoint/2010/main" val="15863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holding a sign&#10;&#10;Description automatically generated">
            <a:extLst>
              <a:ext uri="{FF2B5EF4-FFF2-40B4-BE49-F238E27FC236}">
                <a16:creationId xmlns:a16="http://schemas.microsoft.com/office/drawing/2014/main" id="{FC2E5D1D-0546-6F4B-BFAE-39C6D692607D}"/>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309764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bird, flower&#10;&#10;Description automatically generated">
            <a:extLst>
              <a:ext uri="{FF2B5EF4-FFF2-40B4-BE49-F238E27FC236}">
                <a16:creationId xmlns:a16="http://schemas.microsoft.com/office/drawing/2014/main" id="{9560A66B-FE12-8449-A61F-56C0E25B0EED}"/>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9" name="Footer Placeholder 8">
            <a:extLst>
              <a:ext uri="{FF2B5EF4-FFF2-40B4-BE49-F238E27FC236}">
                <a16:creationId xmlns:a16="http://schemas.microsoft.com/office/drawing/2014/main" id="{AD25D2B9-D80F-454A-AA34-A13C836B1DBA}"/>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11" name="TextBox 10">
            <a:extLst>
              <a:ext uri="{FF2B5EF4-FFF2-40B4-BE49-F238E27FC236}">
                <a16:creationId xmlns:a16="http://schemas.microsoft.com/office/drawing/2014/main" id="{09C12390-5E69-EB40-920B-B8CAF31896A6}"/>
              </a:ext>
            </a:extLst>
          </p:cNvPr>
          <p:cNvSpPr txBox="1"/>
          <p:nvPr/>
        </p:nvSpPr>
        <p:spPr>
          <a:xfrm>
            <a:off x="5680363" y="1630995"/>
            <a:ext cx="5708074" cy="4093428"/>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latin typeface="Avenir Next" panose="020B0503020202020204" pitchFamily="34" charset="0"/>
              </a:rPr>
              <a:t> It is a framework aimed at engaging with people to understand their experiences of and the impact of oppression on their lives. It emphasises the need for social workers to reflect on their own power and privilege during the interaction or intervention. Crucially, the framework  makes it imperative for practitioners to act.</a:t>
            </a:r>
          </a:p>
          <a:p>
            <a:pPr marL="342900" indent="-342900">
              <a:buFont typeface="Arial" panose="020B0604020202020204" pitchFamily="34" charset="0"/>
              <a:buChar char="•"/>
            </a:pPr>
            <a:endParaRPr lang="en-GB" sz="2000" dirty="0">
              <a:latin typeface="Avenir Next" panose="020B0503020202020204" pitchFamily="34" charset="0"/>
            </a:endParaRPr>
          </a:p>
          <a:p>
            <a:pPr marL="342900" indent="-342900" algn="just">
              <a:buFont typeface="Arial" panose="020B0604020202020204" pitchFamily="34" charset="0"/>
              <a:buChar char="•"/>
            </a:pPr>
            <a:r>
              <a:rPr lang="en-GB" sz="2000" dirty="0">
                <a:latin typeface="Avenir Next" panose="020B0503020202020204" pitchFamily="34" charset="0"/>
              </a:rPr>
              <a:t>The framework can assist social workers to evaluate their own non-oppressive practice on an ongoing basis with service users, peers and colleagues.</a:t>
            </a:r>
          </a:p>
        </p:txBody>
      </p:sp>
    </p:spTree>
    <p:extLst>
      <p:ext uri="{BB962C8B-B14F-4D97-AF65-F5344CB8AC3E}">
        <p14:creationId xmlns:p14="http://schemas.microsoft.com/office/powerpoint/2010/main" val="18821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Footer Placeholder 8">
            <a:extLst>
              <a:ext uri="{FF2B5EF4-FFF2-40B4-BE49-F238E27FC236}">
                <a16:creationId xmlns:a16="http://schemas.microsoft.com/office/drawing/2014/main" id="{55FCBFA5-03CD-6249-82E6-DA63CF9148E9}"/>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pic>
        <p:nvPicPr>
          <p:cNvPr id="3" name="Picture 2" descr="A picture containing toy&#10;&#10;Description automatically generated">
            <a:extLst>
              <a:ext uri="{FF2B5EF4-FFF2-40B4-BE49-F238E27FC236}">
                <a16:creationId xmlns:a16="http://schemas.microsoft.com/office/drawing/2014/main" id="{8F404454-86D6-BC49-A950-EDD3C53E2B50}"/>
              </a:ext>
            </a:extLst>
          </p:cNvPr>
          <p:cNvPicPr>
            <a:picLocks noChangeAspect="1"/>
          </p:cNvPicPr>
          <p:nvPr/>
        </p:nvPicPr>
        <p:blipFill>
          <a:blip r:embed="rId2"/>
          <a:stretch>
            <a:fillRect/>
          </a:stretch>
        </p:blipFill>
        <p:spPr>
          <a:xfrm>
            <a:off x="-1524" y="0"/>
            <a:ext cx="12192000" cy="6858000"/>
          </a:xfrm>
          <a:prstGeom prst="rect">
            <a:avLst/>
          </a:prstGeom>
        </p:spPr>
      </p:pic>
      <p:sp>
        <p:nvSpPr>
          <p:cNvPr id="7" name="TextBox 6">
            <a:extLst>
              <a:ext uri="{FF2B5EF4-FFF2-40B4-BE49-F238E27FC236}">
                <a16:creationId xmlns:a16="http://schemas.microsoft.com/office/drawing/2014/main" id="{7D99EC6F-B89B-0C41-9467-73CD960BAD15}"/>
              </a:ext>
            </a:extLst>
          </p:cNvPr>
          <p:cNvSpPr txBox="1"/>
          <p:nvPr/>
        </p:nvSpPr>
        <p:spPr>
          <a:xfrm>
            <a:off x="6930213" y="2067911"/>
            <a:ext cx="3411522" cy="3108543"/>
          </a:xfrm>
          <a:prstGeom prst="rect">
            <a:avLst/>
          </a:prstGeom>
          <a:noFill/>
        </p:spPr>
        <p:txBody>
          <a:bodyPr wrap="square" rtlCol="0">
            <a:spAutoFit/>
          </a:bodyPr>
          <a:lstStyle/>
          <a:p>
            <a:pPr marL="342900" indent="-342900">
              <a:buFont typeface="Arial" panose="020B0604020202020204" pitchFamily="34" charset="0"/>
              <a:buChar char="•"/>
            </a:pPr>
            <a:r>
              <a:rPr lang="en-GB" sz="2800" dirty="0">
                <a:latin typeface="Avenir Next" panose="020B0503020202020204" pitchFamily="34" charset="0"/>
              </a:rPr>
              <a:t>Discuss</a:t>
            </a:r>
          </a:p>
          <a:p>
            <a:endParaRPr lang="en-GB" sz="2800" dirty="0">
              <a:latin typeface="Avenir Next" panose="020B0503020202020204" pitchFamily="34" charset="0"/>
            </a:endParaRPr>
          </a:p>
          <a:p>
            <a:pPr marL="342900" indent="-342900">
              <a:buFont typeface="Arial" panose="020B0604020202020204" pitchFamily="34" charset="0"/>
              <a:buChar char="•"/>
            </a:pPr>
            <a:r>
              <a:rPr lang="en-GB" sz="2800" dirty="0">
                <a:solidFill>
                  <a:srgbClr val="6653DA"/>
                </a:solidFill>
                <a:latin typeface="Avenir Next" panose="020B0503020202020204" pitchFamily="34" charset="0"/>
              </a:rPr>
              <a:t>Discover</a:t>
            </a:r>
          </a:p>
          <a:p>
            <a:pPr marL="342900" indent="-342900">
              <a:buFont typeface="Arial" panose="020B0604020202020204" pitchFamily="34" charset="0"/>
              <a:buChar char="•"/>
            </a:pPr>
            <a:endParaRPr lang="en-GB" sz="2800" dirty="0">
              <a:solidFill>
                <a:srgbClr val="6653DA"/>
              </a:solidFill>
              <a:latin typeface="Avenir Next" panose="020B0503020202020204" pitchFamily="34" charset="0"/>
            </a:endParaRPr>
          </a:p>
          <a:p>
            <a:pPr marL="342900" indent="-342900">
              <a:buFont typeface="Arial" panose="020B0604020202020204" pitchFamily="34" charset="0"/>
              <a:buChar char="•"/>
            </a:pPr>
            <a:r>
              <a:rPr lang="en-GB" sz="2800" dirty="0">
                <a:solidFill>
                  <a:srgbClr val="6653DA"/>
                </a:solidFill>
                <a:latin typeface="Avenir Next" panose="020B0503020202020204" pitchFamily="34" charset="0"/>
              </a:rPr>
              <a:t>Decide</a:t>
            </a:r>
          </a:p>
          <a:p>
            <a:pPr marL="342900" indent="-342900">
              <a:buFont typeface="Arial" panose="020B0604020202020204" pitchFamily="34" charset="0"/>
              <a:buChar char="•"/>
            </a:pPr>
            <a:endParaRPr lang="en-GB" sz="2800" dirty="0">
              <a:solidFill>
                <a:srgbClr val="6653DA"/>
              </a:solidFill>
              <a:latin typeface="Avenir Next" panose="020B0503020202020204" pitchFamily="34" charset="0"/>
            </a:endParaRPr>
          </a:p>
          <a:p>
            <a:pPr marL="342900" indent="-342900">
              <a:buFont typeface="Arial" panose="020B0604020202020204" pitchFamily="34" charset="0"/>
              <a:buChar char="•"/>
            </a:pPr>
            <a:r>
              <a:rPr lang="en-GB" sz="2800" dirty="0">
                <a:solidFill>
                  <a:srgbClr val="6653DA"/>
                </a:solidFill>
                <a:latin typeface="Avenir Next" panose="020B0503020202020204" pitchFamily="34" charset="0"/>
              </a:rPr>
              <a:t>Disrupt</a:t>
            </a:r>
          </a:p>
        </p:txBody>
      </p:sp>
    </p:spTree>
    <p:extLst>
      <p:ext uri="{BB962C8B-B14F-4D97-AF65-F5344CB8AC3E}">
        <p14:creationId xmlns:p14="http://schemas.microsoft.com/office/powerpoint/2010/main" val="10957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p:cTn id="15"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p:cTn id="23"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p:cTn id="31"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 up of a logo&#10;&#10;Description automatically generated">
            <a:extLst>
              <a:ext uri="{FF2B5EF4-FFF2-40B4-BE49-F238E27FC236}">
                <a16:creationId xmlns:a16="http://schemas.microsoft.com/office/drawing/2014/main" id="{60AA3D64-D650-344D-A88E-B51BE6B8E6E9}"/>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BA02BD44-F777-1A46-90EA-78F80F50046A}"/>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3A3E3EE5-94C4-C348-B481-964AC00B9987}"/>
              </a:ext>
            </a:extLst>
          </p:cNvPr>
          <p:cNvSpPr txBox="1"/>
          <p:nvPr/>
        </p:nvSpPr>
        <p:spPr>
          <a:xfrm>
            <a:off x="1153856" y="1610212"/>
            <a:ext cx="10474037" cy="4616648"/>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Initiating the discussion or dialogue with students, </a:t>
            </a:r>
          </a:p>
          <a:p>
            <a:r>
              <a:rPr lang="en-GB" sz="2100" dirty="0">
                <a:latin typeface="Avenir Next" panose="020B0503020202020204" pitchFamily="34" charset="0"/>
              </a:rPr>
              <a:t>     colleagues or service users.</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What brings them here today? </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What are their concerns?</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At this stage, communicating using non-oppressive language is important.</a:t>
            </a:r>
          </a:p>
          <a:p>
            <a:endParaRPr lang="en-GB" sz="2100" dirty="0">
              <a:latin typeface="Avenir Next" panose="020B0503020202020204" pitchFamily="34" charset="0"/>
            </a:endParaRPr>
          </a:p>
          <a:p>
            <a:pPr marL="342900" indent="-342900" algn="just">
              <a:buFont typeface="Arial" panose="020B0604020202020204" pitchFamily="34" charset="0"/>
              <a:buChar char="•"/>
            </a:pPr>
            <a:r>
              <a:rPr lang="en-GB" sz="2100" dirty="0">
                <a:latin typeface="Avenir Next" panose="020B0503020202020204" pitchFamily="34" charset="0"/>
              </a:rPr>
              <a:t>During the discussion, you will have to acknowledge your power and privilege, and make a conscious effort not to let that undermine your discussion. It is also during this discussion phase that service users may allude to or directly inform you about their experiences of oppression. Covert oppression may be more difficult to identify, hence the importance of a discussion that is sincere and open.</a:t>
            </a:r>
          </a:p>
        </p:txBody>
      </p:sp>
    </p:spTree>
    <p:extLst>
      <p:ext uri="{BB962C8B-B14F-4D97-AF65-F5344CB8AC3E}">
        <p14:creationId xmlns:p14="http://schemas.microsoft.com/office/powerpoint/2010/main" val="38443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 calcmode="lin" valueType="num">
                                      <p:cBhvr additive="base">
                                        <p:cTn id="35"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 up of a logo&#10;&#10;Description automatically generated">
            <a:extLst>
              <a:ext uri="{FF2B5EF4-FFF2-40B4-BE49-F238E27FC236}">
                <a16:creationId xmlns:a16="http://schemas.microsoft.com/office/drawing/2014/main" id="{9A28A2D4-32DD-4940-9AEB-BB76E198C380}"/>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A43F8ADB-FE80-5E47-990E-AD1C803B1C81}"/>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9" name="TextBox 8">
            <a:extLst>
              <a:ext uri="{FF2B5EF4-FFF2-40B4-BE49-F238E27FC236}">
                <a16:creationId xmlns:a16="http://schemas.microsoft.com/office/drawing/2014/main" id="{08877522-7E18-634C-819C-3E5AAD8436D7}"/>
              </a:ext>
            </a:extLst>
          </p:cNvPr>
          <p:cNvSpPr txBox="1"/>
          <p:nvPr/>
        </p:nvSpPr>
        <p:spPr>
          <a:xfrm>
            <a:off x="591273" y="1576496"/>
            <a:ext cx="10588802" cy="5262979"/>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Discussions should be non-judgemental, fair and respectful.</a:t>
            </a:r>
          </a:p>
          <a:p>
            <a:r>
              <a:rPr lang="en-GB" sz="2100" dirty="0">
                <a:latin typeface="Avenir Next" panose="020B0503020202020204" pitchFamily="34" charset="0"/>
              </a:rPr>
              <a:t>     A discussion involves talking with others, so if you find</a:t>
            </a:r>
          </a:p>
          <a:p>
            <a:r>
              <a:rPr lang="en-GB" sz="2100" dirty="0">
                <a:latin typeface="Avenir Next" panose="020B0503020202020204" pitchFamily="34" charset="0"/>
              </a:rPr>
              <a:t>     yourself doing all the talking, you will need to adjust your </a:t>
            </a:r>
          </a:p>
          <a:p>
            <a:r>
              <a:rPr lang="en-GB" sz="2100" dirty="0">
                <a:latin typeface="Avenir Next" panose="020B0503020202020204" pitchFamily="34" charset="0"/>
              </a:rPr>
              <a:t>     strategy and draw on your rapport building and other </a:t>
            </a:r>
          </a:p>
          <a:p>
            <a:r>
              <a:rPr lang="en-GB" sz="2100" dirty="0">
                <a:latin typeface="Avenir Next" panose="020B0503020202020204" pitchFamily="34" charset="0"/>
              </a:rPr>
              <a:t>     communication  skills. </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Anti-oppressive practice at this stage will require you to locate a safe space for discussions. In this era of </a:t>
            </a:r>
            <a:r>
              <a:rPr lang="en-GB" sz="2100" dirty="0" err="1">
                <a:latin typeface="Avenir Next" panose="020B0503020202020204" pitchFamily="34" charset="0"/>
              </a:rPr>
              <a:t>Covid</a:t>
            </a:r>
            <a:r>
              <a:rPr lang="en-GB" sz="2100" dirty="0">
                <a:latin typeface="Avenir Next" panose="020B0503020202020204" pitchFamily="34" charset="0"/>
              </a:rPr>
              <a:t>, how might physical distancing, use of facemasks etc hinder meaningful discussion?</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You may have a template- consider the wording and structure- does it aid or hinder dialogue?</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If you are a manager/supervisor, a good discussion point with Black staff could be something like: </a:t>
            </a:r>
            <a:r>
              <a:rPr lang="en-GB" sz="2100" i="1" dirty="0">
                <a:solidFill>
                  <a:srgbClr val="6653DA"/>
                </a:solidFill>
                <a:latin typeface="Avenir Next" panose="020B0503020202020204" pitchFamily="34" charset="0"/>
              </a:rPr>
              <a:t>‘what are you views about what is going at the moment in relation to Black Lives Matter’?</a:t>
            </a:r>
          </a:p>
        </p:txBody>
      </p:sp>
    </p:spTree>
    <p:extLst>
      <p:ext uri="{BB962C8B-B14F-4D97-AF65-F5344CB8AC3E}">
        <p14:creationId xmlns:p14="http://schemas.microsoft.com/office/powerpoint/2010/main" val="2797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 calcmode="lin" valueType="num">
                                      <p:cBhvr additive="base">
                                        <p:cTn id="2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 calcmode="lin" valueType="num">
                                      <p:cBhvr additive="base">
                                        <p:cTn id="3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10" end="10"/>
                                            </p:txEl>
                                          </p:spTgt>
                                        </p:tgtEl>
                                        <p:attrNameLst>
                                          <p:attrName>style.visibility</p:attrName>
                                        </p:attrNameLst>
                                      </p:cBhvr>
                                      <p:to>
                                        <p:strVal val="visible"/>
                                      </p:to>
                                    </p:set>
                                    <p:anim calcmode="lin" valueType="num">
                                      <p:cBhvr additive="base">
                                        <p:cTn id="41"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drawing&#10;&#10;Description automatically generated">
            <a:extLst>
              <a:ext uri="{FF2B5EF4-FFF2-40B4-BE49-F238E27FC236}">
                <a16:creationId xmlns:a16="http://schemas.microsoft.com/office/drawing/2014/main" id="{2415C506-6337-B14E-8DC3-143E7973790E}"/>
              </a:ext>
            </a:extLst>
          </p:cNvPr>
          <p:cNvPicPr>
            <a:picLocks noGrp="1" noChangeAspect="1"/>
          </p:cNvPicPr>
          <p:nvPr>
            <p:ph idx="1"/>
          </p:nvPr>
        </p:nvPicPr>
        <p:blipFill rotWithShape="1">
          <a:blip r:embed="rId2"/>
          <a:srcRect b="19"/>
          <a:stretch/>
        </p:blipFill>
        <p:spPr>
          <a:xfrm>
            <a:off x="20" y="0"/>
            <a:ext cx="12191980" cy="6856718"/>
          </a:xfrm>
          <a:prstGeom prst="rect">
            <a:avLst/>
          </a:prstGeom>
        </p:spPr>
      </p:pic>
      <p:sp>
        <p:nvSpPr>
          <p:cNvPr id="7" name="Footer Placeholder 8">
            <a:extLst>
              <a:ext uri="{FF2B5EF4-FFF2-40B4-BE49-F238E27FC236}">
                <a16:creationId xmlns:a16="http://schemas.microsoft.com/office/drawing/2014/main" id="{6B0D1331-ABD4-744A-B1CE-C5577E925E4E}"/>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9" name="TextBox 8">
            <a:extLst>
              <a:ext uri="{FF2B5EF4-FFF2-40B4-BE49-F238E27FC236}">
                <a16:creationId xmlns:a16="http://schemas.microsoft.com/office/drawing/2014/main" id="{46ED7DF6-887C-F941-9116-212E4A15795B}"/>
              </a:ext>
            </a:extLst>
          </p:cNvPr>
          <p:cNvSpPr txBox="1"/>
          <p:nvPr/>
        </p:nvSpPr>
        <p:spPr>
          <a:xfrm>
            <a:off x="1008383" y="1604783"/>
            <a:ext cx="10474037" cy="3647152"/>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If you are a supervisor, you might discover hurt, discontent,</a:t>
            </a:r>
          </a:p>
          <a:p>
            <a:r>
              <a:rPr lang="en-GB" sz="2100" dirty="0">
                <a:latin typeface="Avenir Next" panose="020B0503020202020204" pitchFamily="34" charset="0"/>
              </a:rPr>
              <a:t>     experiences of othering, racism, microaggressions- as the</a:t>
            </a:r>
          </a:p>
          <a:p>
            <a:r>
              <a:rPr lang="en-GB" sz="2100" dirty="0">
                <a:latin typeface="Avenir Next" panose="020B0503020202020204" pitchFamily="34" charset="0"/>
              </a:rPr>
              <a:t>     response to the question on the previous slide.</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Using your listening skills, you are very likely to discover the source or at least an additional stressor for your student, colleague or service user.</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From a person </a:t>
            </a:r>
            <a:r>
              <a:rPr lang="en-GB" sz="2100" dirty="0" err="1">
                <a:latin typeface="Avenir Next" panose="020B0503020202020204" pitchFamily="34" charset="0"/>
              </a:rPr>
              <a:t>centered</a:t>
            </a:r>
            <a:r>
              <a:rPr lang="en-GB" sz="2100" dirty="0">
                <a:latin typeface="Avenir Next" panose="020B0503020202020204" pitchFamily="34" charset="0"/>
              </a:rPr>
              <a:t> perspective you should ensure you focus on the stressor and its impact on the person you are working with.</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What are (if any) the oppressive features in the service users experiences?</a:t>
            </a:r>
          </a:p>
        </p:txBody>
      </p:sp>
    </p:spTree>
    <p:extLst>
      <p:ext uri="{BB962C8B-B14F-4D97-AF65-F5344CB8AC3E}">
        <p14:creationId xmlns:p14="http://schemas.microsoft.com/office/powerpoint/2010/main" val="66243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 calcmode="lin" valueType="num">
                                      <p:cBhvr additive="base">
                                        <p:cTn id="2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additive="base">
                                        <p:cTn id="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anim calcmode="lin" valueType="num">
                                      <p:cBhvr additive="base">
                                        <p:cTn id="33"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ith collar shirt&#10;&#10;Description automatically generated">
            <a:extLst>
              <a:ext uri="{FF2B5EF4-FFF2-40B4-BE49-F238E27FC236}">
                <a16:creationId xmlns:a16="http://schemas.microsoft.com/office/drawing/2014/main" id="{9BA12DD1-3A7E-7346-A9E3-782C662AE83E}"/>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CD16ADD0-AE1C-184A-973D-D74209C79A99}"/>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947A4224-9D6E-6043-BB56-2493CD6B280E}"/>
              </a:ext>
            </a:extLst>
          </p:cNvPr>
          <p:cNvSpPr txBox="1"/>
          <p:nvPr/>
        </p:nvSpPr>
        <p:spPr>
          <a:xfrm>
            <a:off x="997992" y="1690062"/>
            <a:ext cx="10494819" cy="3139321"/>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Avenir Next" panose="020B0503020202020204" pitchFamily="34" charset="0"/>
              </a:rPr>
              <a:t>What exactly is going on? </a:t>
            </a:r>
            <a:r>
              <a:rPr lang="en-GB" sz="2200" dirty="0" err="1">
                <a:latin typeface="Avenir Next" panose="020B0503020202020204" pitchFamily="34" charset="0"/>
              </a:rPr>
              <a:t>Microagression</a:t>
            </a:r>
            <a:r>
              <a:rPr lang="en-GB" sz="2200" dirty="0">
                <a:latin typeface="Avenir Next" panose="020B0503020202020204" pitchFamily="34" charset="0"/>
              </a:rPr>
              <a:t>? Overt or covert oppression?</a:t>
            </a:r>
          </a:p>
          <a:p>
            <a:pPr marL="342900" indent="-342900">
              <a:buFont typeface="Arial" panose="020B0604020202020204" pitchFamily="34" charset="0"/>
              <a:buChar char="•"/>
            </a:pPr>
            <a:endParaRPr lang="en-GB" sz="2200" dirty="0">
              <a:latin typeface="Avenir Next" panose="020B0503020202020204" pitchFamily="34" charset="0"/>
            </a:endParaRPr>
          </a:p>
          <a:p>
            <a:pPr marL="342900" indent="-342900">
              <a:buFont typeface="Arial" panose="020B0604020202020204" pitchFamily="34" charset="0"/>
              <a:buChar char="•"/>
            </a:pPr>
            <a:r>
              <a:rPr lang="en-GB" sz="2200" dirty="0">
                <a:latin typeface="Avenir Next" panose="020B0503020202020204" pitchFamily="34" charset="0"/>
              </a:rPr>
              <a:t>What kind of oppression is it ( sexism, ableism ,homophobia, classism </a:t>
            </a:r>
          </a:p>
          <a:p>
            <a:r>
              <a:rPr lang="en-GB" sz="2200" dirty="0">
                <a:latin typeface="Avenir Next" panose="020B0503020202020204" pitchFamily="34" charset="0"/>
              </a:rPr>
              <a:t>ageism, racism etc)?</a:t>
            </a:r>
          </a:p>
          <a:p>
            <a:pPr marL="342900" indent="-342900">
              <a:buFont typeface="Arial" panose="020B0604020202020204" pitchFamily="34" charset="0"/>
              <a:buChar char="•"/>
            </a:pPr>
            <a:endParaRPr lang="en-GB" sz="2200" dirty="0">
              <a:latin typeface="Avenir Next" panose="020B0503020202020204" pitchFamily="34" charset="0"/>
            </a:endParaRPr>
          </a:p>
          <a:p>
            <a:pPr marL="342900" indent="-342900">
              <a:buFont typeface="Arial" panose="020B0604020202020204" pitchFamily="34" charset="0"/>
              <a:buChar char="•"/>
            </a:pPr>
            <a:r>
              <a:rPr lang="en-GB" sz="2200" dirty="0">
                <a:latin typeface="Avenir Next" panose="020B0503020202020204" pitchFamily="34" charset="0"/>
              </a:rPr>
              <a:t>We make decisions on the basis of available evidence- so what evidence have you  gathered? </a:t>
            </a:r>
          </a:p>
          <a:p>
            <a:pPr marL="342900" indent="-342900">
              <a:buFont typeface="Arial" panose="020B0604020202020204" pitchFamily="34" charset="0"/>
              <a:buChar char="•"/>
            </a:pPr>
            <a:r>
              <a:rPr lang="en-GB" sz="2200" dirty="0">
                <a:latin typeface="Avenir Next" panose="020B0503020202020204" pitchFamily="34" charset="0"/>
              </a:rPr>
              <a:t>PCF6- Critical Reflection and Analysis</a:t>
            </a:r>
          </a:p>
          <a:p>
            <a:pPr marL="342900" indent="-342900">
              <a:buFont typeface="Arial" panose="020B0604020202020204" pitchFamily="34" charset="0"/>
              <a:buChar char="•"/>
            </a:pPr>
            <a:r>
              <a:rPr lang="en-GB" sz="2200" dirty="0">
                <a:latin typeface="Avenir Next" panose="020B0503020202020204" pitchFamily="34" charset="0"/>
              </a:rPr>
              <a:t>PCF 7- Intervention and Skills</a:t>
            </a:r>
          </a:p>
        </p:txBody>
      </p:sp>
    </p:spTree>
    <p:extLst>
      <p:ext uri="{BB962C8B-B14F-4D97-AF65-F5344CB8AC3E}">
        <p14:creationId xmlns:p14="http://schemas.microsoft.com/office/powerpoint/2010/main" val="31934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 calcmode="lin" valueType="num">
                                      <p:cBhvr additive="base">
                                        <p:cTn id="3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drawing&#10;&#10;Description automatically generated">
            <a:extLst>
              <a:ext uri="{FF2B5EF4-FFF2-40B4-BE49-F238E27FC236}">
                <a16:creationId xmlns:a16="http://schemas.microsoft.com/office/drawing/2014/main" id="{B40402A9-D7DE-7A4A-BE71-42E7E421842F}"/>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ooter Placeholder 8">
            <a:extLst>
              <a:ext uri="{FF2B5EF4-FFF2-40B4-BE49-F238E27FC236}">
                <a16:creationId xmlns:a16="http://schemas.microsoft.com/office/drawing/2014/main" id="{2FFB4D17-8A93-8542-A842-9A6200303C37}"/>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26585D87-2F9E-DC44-B9D2-9863FF2A6384}"/>
              </a:ext>
            </a:extLst>
          </p:cNvPr>
          <p:cNvSpPr txBox="1"/>
          <p:nvPr/>
        </p:nvSpPr>
        <p:spPr>
          <a:xfrm>
            <a:off x="1101436" y="1651775"/>
            <a:ext cx="9989128" cy="4293483"/>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What do social workers consider as important</a:t>
            </a:r>
          </a:p>
          <a:p>
            <a:r>
              <a:rPr lang="en-GB" sz="2100" dirty="0">
                <a:latin typeface="Avenir Next" panose="020B0503020202020204" pitchFamily="34" charset="0"/>
              </a:rPr>
              <a:t>     information for their decision  making?</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What is the evidence?</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Are decisions recorded? Where and who has access to them?</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As Pollack (2008) argues, social work is not only about making the ‘right decision,’ but also a ‘defensible position’.</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If you decide there is nothing to disrupt, you can end here.</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However if there are  grounds for disruption, you move to the next stage</a:t>
            </a:r>
          </a:p>
        </p:txBody>
      </p:sp>
    </p:spTree>
    <p:extLst>
      <p:ext uri="{BB962C8B-B14F-4D97-AF65-F5344CB8AC3E}">
        <p14:creationId xmlns:p14="http://schemas.microsoft.com/office/powerpoint/2010/main" val="6551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 calcmode="lin" valueType="num">
                                      <p:cBhvr additive="base">
                                        <p:cTn id="35"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11" end="11"/>
                                            </p:txEl>
                                          </p:spTgt>
                                        </p:tgtEl>
                                        <p:attrNameLst>
                                          <p:attrName>style.visibility</p:attrName>
                                        </p:attrNameLst>
                                      </p:cBhvr>
                                      <p:to>
                                        <p:strVal val="visible"/>
                                      </p:to>
                                    </p:set>
                                    <p:anim calcmode="lin" valueType="num">
                                      <p:cBhvr additive="base">
                                        <p:cTn id="41"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B2BA6A86-BCB6-8148-9A6E-0764FDD9396E}"/>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3C1510C4-590B-344A-9D55-9E116BD4A60A}"/>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43516719-0E1B-DD48-8EE2-09C9CB40BBF7}"/>
              </a:ext>
            </a:extLst>
          </p:cNvPr>
          <p:cNvSpPr txBox="1"/>
          <p:nvPr/>
        </p:nvSpPr>
        <p:spPr>
          <a:xfrm>
            <a:off x="1039090" y="1644183"/>
            <a:ext cx="10396315" cy="4616648"/>
          </a:xfrm>
          <a:prstGeom prst="rect">
            <a:avLst/>
          </a:prstGeom>
          <a:noFill/>
        </p:spPr>
        <p:txBody>
          <a:bodyPr wrap="square" rtlCol="0">
            <a:spAutoFit/>
          </a:bodyPr>
          <a:lstStyle/>
          <a:p>
            <a:r>
              <a:rPr lang="en-GB" sz="2000" dirty="0">
                <a:latin typeface="Avenir Next" panose="020B0503020202020204" pitchFamily="34" charset="0"/>
              </a:rPr>
              <a:t> </a:t>
            </a:r>
            <a:r>
              <a:rPr lang="en-GB" sz="2100" dirty="0">
                <a:latin typeface="Avenir Next" panose="020B0503020202020204" pitchFamily="34" charset="0"/>
              </a:rPr>
              <a:t>The Oxford English Dictionary defines disruption as:</a:t>
            </a:r>
          </a:p>
          <a:p>
            <a:endParaRPr lang="en-GB" sz="2100" dirty="0">
              <a:latin typeface="Avenir Next" panose="020B0503020202020204" pitchFamily="34" charset="0"/>
            </a:endParaRPr>
          </a:p>
          <a:p>
            <a:pPr algn="ctr"/>
            <a:r>
              <a:rPr lang="en-GB" sz="2100" dirty="0">
                <a:solidFill>
                  <a:srgbClr val="6653DA"/>
                </a:solidFill>
                <a:latin typeface="Avenir Next" panose="020B0503020202020204" pitchFamily="34" charset="0"/>
              </a:rPr>
              <a:t> ‘ making it difficult for something to continue in the normal way’</a:t>
            </a:r>
          </a:p>
          <a:p>
            <a:pPr algn="ctr"/>
            <a:endParaRPr lang="en-GB" sz="2100" dirty="0">
              <a:solidFill>
                <a:srgbClr val="6653DA"/>
              </a:solidFill>
              <a:latin typeface="Avenir Next" panose="020B0503020202020204" pitchFamily="34" charset="0"/>
            </a:endParaRPr>
          </a:p>
          <a:p>
            <a:r>
              <a:rPr lang="en-GB" sz="2100" dirty="0">
                <a:latin typeface="Avenir Next" panose="020B0503020202020204" pitchFamily="34" charset="0"/>
              </a:rPr>
              <a:t>There is a lot of oppression and oppressive practices which we as social workers have come to normalise over the years.</a:t>
            </a:r>
          </a:p>
          <a:p>
            <a:endParaRPr lang="en-GB" sz="2100" dirty="0">
              <a:latin typeface="Avenir Next" panose="020B0503020202020204" pitchFamily="34" charset="0"/>
            </a:endParaRPr>
          </a:p>
          <a:p>
            <a:r>
              <a:rPr lang="en-GB" sz="2100" dirty="0">
                <a:latin typeface="Avenir Next" panose="020B0503020202020204" pitchFamily="34" charset="0"/>
              </a:rPr>
              <a:t>If we do not disrupt, then we reproduce the oppression</a:t>
            </a:r>
          </a:p>
          <a:p>
            <a:r>
              <a:rPr lang="en-GB" sz="2100" dirty="0">
                <a:latin typeface="Avenir Next" panose="020B0503020202020204" pitchFamily="34" charset="0"/>
              </a:rPr>
              <a:t>For example: </a:t>
            </a:r>
          </a:p>
          <a:p>
            <a:endParaRPr lang="en-GB" sz="2100" dirty="0">
              <a:latin typeface="Avenir Next" panose="020B0503020202020204" pitchFamily="34" charset="0"/>
            </a:endParaRPr>
          </a:p>
          <a:p>
            <a:pPr marL="457200" indent="-457200">
              <a:buFont typeface="+mj-lt"/>
              <a:buAutoNum type="arabicPeriod"/>
            </a:pPr>
            <a:r>
              <a:rPr lang="en-GB" sz="2100" dirty="0">
                <a:latin typeface="Avenir Next" panose="020B0503020202020204" pitchFamily="34" charset="0"/>
              </a:rPr>
              <a:t>Disproportionate numbers of Black children who are looked after</a:t>
            </a:r>
          </a:p>
          <a:p>
            <a:pPr marL="457200" indent="-457200">
              <a:buFont typeface="+mj-lt"/>
              <a:buAutoNum type="arabicPeriod"/>
            </a:pPr>
            <a:r>
              <a:rPr lang="en-GB" sz="2100" dirty="0">
                <a:latin typeface="Avenir Next" panose="020B0503020202020204" pitchFamily="34" charset="0"/>
              </a:rPr>
              <a:t>Disproportionate numbers of Black males diagnosed with severe mental health problems who  are also far more likely to be sectioned under the Mental Health Act.</a:t>
            </a:r>
          </a:p>
        </p:txBody>
      </p:sp>
    </p:spTree>
    <p:extLst>
      <p:ext uri="{BB962C8B-B14F-4D97-AF65-F5344CB8AC3E}">
        <p14:creationId xmlns:p14="http://schemas.microsoft.com/office/powerpoint/2010/main" val="39143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 calcmode="lin" valueType="num">
                                      <p:cBhvr additive="base">
                                        <p:cTn id="35"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anim calcmode="lin" valueType="num">
                                      <p:cBhvr additive="base">
                                        <p:cTn id="41"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584B3026-1578-6247-A341-3C9EE3731211}"/>
              </a:ext>
            </a:extLst>
          </p:cNvPr>
          <p:cNvPicPr>
            <a:picLocks noChangeAspect="1"/>
          </p:cNvPicPr>
          <p:nvPr/>
        </p:nvPicPr>
        <p:blipFill>
          <a:blip r:embed="rId2"/>
          <a:stretch>
            <a:fillRect/>
          </a:stretch>
        </p:blipFill>
        <p:spPr>
          <a:xfrm>
            <a:off x="0" y="0"/>
            <a:ext cx="12192000" cy="6858000"/>
          </a:xfrm>
          <a:prstGeom prst="rect">
            <a:avLst/>
          </a:prstGeom>
        </p:spPr>
      </p:pic>
      <p:sp>
        <p:nvSpPr>
          <p:cNvPr id="9" name="Footer Placeholder 8">
            <a:extLst>
              <a:ext uri="{FF2B5EF4-FFF2-40B4-BE49-F238E27FC236}">
                <a16:creationId xmlns:a16="http://schemas.microsoft.com/office/drawing/2014/main" id="{33125CC7-E057-1647-B57C-DF974F40D6CD}"/>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16" name="TextBox 15">
            <a:extLst>
              <a:ext uri="{FF2B5EF4-FFF2-40B4-BE49-F238E27FC236}">
                <a16:creationId xmlns:a16="http://schemas.microsoft.com/office/drawing/2014/main" id="{FEA8D007-1CD8-6446-9110-C8633291C849}"/>
              </a:ext>
            </a:extLst>
          </p:cNvPr>
          <p:cNvSpPr txBox="1"/>
          <p:nvPr/>
        </p:nvSpPr>
        <p:spPr>
          <a:xfrm>
            <a:off x="5689586" y="1381260"/>
            <a:ext cx="6044514" cy="4862870"/>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Qualified as a social worker in 1996</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14 years teaching social in UK HEI’s (OU, Northampton, Anglia Ruskin)</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Currently on a 4-year contract at the United Arab Emirates University</a:t>
            </a:r>
          </a:p>
          <a:p>
            <a:endParaRPr lang="en-US" sz="2000" dirty="0">
              <a:latin typeface="Avenir Next" panose="020B0503020202020204" pitchFamily="34" charset="0"/>
              <a:cs typeface="Arial" panose="020B0604020202020204" pitchFamily="34" charset="0"/>
            </a:endParaRPr>
          </a:p>
          <a:p>
            <a:r>
              <a:rPr lang="en-US" sz="2400" dirty="0">
                <a:solidFill>
                  <a:srgbClr val="6653DA"/>
                </a:solidFill>
                <a:latin typeface="Avenir Next Medium" panose="020B0503020202020204" pitchFamily="34" charset="0"/>
                <a:cs typeface="Arial" panose="020B0604020202020204" pitchFamily="34" charset="0"/>
              </a:rPr>
              <a:t>Research Interest</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Equality &amp; Diversity in Social Work Practice and Education</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Anti-oppressive practice</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Faith based abuse</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Critical Race Theory (CRT)</a:t>
            </a:r>
          </a:p>
          <a:p>
            <a:endParaRPr lang="en-US" sz="2000" dirty="0">
              <a:latin typeface="Avenir Next" panose="020B0503020202020204" pitchFamily="34" charset="0"/>
              <a:cs typeface="Arial" panose="020B0604020202020204" pitchFamily="34" charset="0"/>
            </a:endParaRPr>
          </a:p>
          <a:p>
            <a:r>
              <a:rPr lang="en-US" sz="2400" dirty="0">
                <a:solidFill>
                  <a:srgbClr val="6653DA"/>
                </a:solidFill>
                <a:latin typeface="Avenir Next Medium" panose="020B0503020202020204" pitchFamily="34" charset="0"/>
                <a:cs typeface="Arial" panose="020B0604020202020204" pitchFamily="34" charset="0"/>
              </a:rPr>
              <a:t>Most Recent Practice Expertise</a:t>
            </a:r>
          </a:p>
          <a:p>
            <a:pPr marL="285750" indent="-285750">
              <a:buFont typeface="Arial" panose="020B0604020202020204" pitchFamily="34" charset="0"/>
              <a:buChar char="•"/>
            </a:pPr>
            <a:r>
              <a:rPr lang="en-US" sz="1700" dirty="0">
                <a:latin typeface="Avenir Next" panose="020B0503020202020204" pitchFamily="34" charset="0"/>
                <a:cs typeface="Arial" panose="020B0604020202020204" pitchFamily="34" charset="0"/>
              </a:rPr>
              <a:t>Child Safeguarding advisor to the Home Office Family Returns Panel (Ministerial appointment 2011 -2018)</a:t>
            </a:r>
          </a:p>
          <a:p>
            <a:pPr marL="285750" indent="-285750" algn="just">
              <a:buFont typeface="Arial" panose="020B0604020202020204" pitchFamily="34" charset="0"/>
              <a:buChar char="•"/>
            </a:pPr>
            <a:endParaRPr lang="en-US" dirty="0"/>
          </a:p>
        </p:txBody>
      </p:sp>
    </p:spTree>
    <p:extLst>
      <p:ext uri="{BB962C8B-B14F-4D97-AF65-F5344CB8AC3E}">
        <p14:creationId xmlns:p14="http://schemas.microsoft.com/office/powerpoint/2010/main" val="39382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additive="base">
                                        <p:cTn id="37"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 calcmode="lin" valueType="num">
                                      <p:cBhvr additive="base">
                                        <p:cTn id="43"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xEl>
                                              <p:pRg st="8" end="8"/>
                                            </p:txEl>
                                          </p:spTgt>
                                        </p:tgtEl>
                                        <p:attrNameLst>
                                          <p:attrName>style.visibility</p:attrName>
                                        </p:attrNameLst>
                                      </p:cBhvr>
                                      <p:to>
                                        <p:strVal val="visible"/>
                                      </p:to>
                                    </p:set>
                                    <p:anim calcmode="lin" valueType="num">
                                      <p:cBhvr additive="base">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xEl>
                                              <p:pRg st="10" end="10"/>
                                            </p:txEl>
                                          </p:spTgt>
                                        </p:tgtEl>
                                        <p:attrNameLst>
                                          <p:attrName>style.visibility</p:attrName>
                                        </p:attrNameLst>
                                      </p:cBhvr>
                                      <p:to>
                                        <p:strVal val="visible"/>
                                      </p:to>
                                    </p:set>
                                    <p:anim calcmode="lin" valueType="num">
                                      <p:cBhvr additive="base">
                                        <p:cTn id="55" dur="500" fill="hold"/>
                                        <p:tgtEl>
                                          <p:spTgt spid="16">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xEl>
                                              <p:pRg st="11" end="11"/>
                                            </p:txEl>
                                          </p:spTgt>
                                        </p:tgtEl>
                                        <p:attrNameLst>
                                          <p:attrName>style.visibility</p:attrName>
                                        </p:attrNameLst>
                                      </p:cBhvr>
                                      <p:to>
                                        <p:strVal val="visible"/>
                                      </p:to>
                                    </p:set>
                                    <p:anim calcmode="lin" valueType="num">
                                      <p:cBhvr additive="base">
                                        <p:cTn id="61"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93DAB20-ED0F-964B-A5B6-1BF8A3C8EEC0}"/>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CCA2C52-5AA4-B841-8740-EDB27F09EE42}"/>
              </a:ext>
            </a:extLst>
          </p:cNvPr>
          <p:cNvSpPr txBox="1"/>
          <p:nvPr/>
        </p:nvSpPr>
        <p:spPr>
          <a:xfrm>
            <a:off x="1111216" y="1751760"/>
            <a:ext cx="10615028" cy="3647152"/>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When we talk about systemic racism what exactly do we mean?</a:t>
            </a:r>
          </a:p>
          <a:p>
            <a:r>
              <a:rPr lang="en-GB" sz="2100" dirty="0">
                <a:latin typeface="Avenir Next" panose="020B0503020202020204" pitchFamily="34" charset="0"/>
              </a:rPr>
              <a:t>     Aren’t we all part of the system?</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If we are part of the system then we all have a role to play in disrupting racism</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In the Workplace-</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At home- over dinner where a guest or relative is being racist, you must address</a:t>
            </a:r>
          </a:p>
          <a:p>
            <a:r>
              <a:rPr lang="en-GB" sz="2100" dirty="0">
                <a:latin typeface="Avenir Next" panose="020B0503020202020204" pitchFamily="34" charset="0"/>
              </a:rPr>
              <a:t> this.</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At University and places of learning</a:t>
            </a:r>
          </a:p>
        </p:txBody>
      </p:sp>
    </p:spTree>
    <p:extLst>
      <p:ext uri="{BB962C8B-B14F-4D97-AF65-F5344CB8AC3E}">
        <p14:creationId xmlns:p14="http://schemas.microsoft.com/office/powerpoint/2010/main" val="1596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 calcmode="lin" valueType="num">
                                      <p:cBhvr additive="base">
                                        <p:cTn id="2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 calcmode="lin" valueType="num">
                                      <p:cBhvr additive="base">
                                        <p:cTn id="3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anim calcmode="lin" valueType="num">
                                      <p:cBhvr additive="base">
                                        <p:cTn id="3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ooter Placeholder 8">
            <a:extLst>
              <a:ext uri="{FF2B5EF4-FFF2-40B4-BE49-F238E27FC236}">
                <a16:creationId xmlns:a16="http://schemas.microsoft.com/office/drawing/2014/main" id="{A7668BE7-2272-A640-A49D-39559BEF2C6A}"/>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11" name="Footer Placeholder 8">
            <a:extLst>
              <a:ext uri="{FF2B5EF4-FFF2-40B4-BE49-F238E27FC236}">
                <a16:creationId xmlns:a16="http://schemas.microsoft.com/office/drawing/2014/main" id="{ADA289D1-600C-7E43-807D-BA8B9204806C}"/>
              </a:ext>
            </a:extLst>
          </p:cNvPr>
          <p:cNvSpPr txBox="1">
            <a:spLocks/>
          </p:cNvSpPr>
          <p:nvPr/>
        </p:nvSpPr>
        <p:spPr>
          <a:xfrm rot="16200000">
            <a:off x="-1648689" y="4276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pic>
        <p:nvPicPr>
          <p:cNvPr id="3" name="Picture 2" descr="A screenshot of a cell phone&#10;&#10;Description automatically generated">
            <a:extLst>
              <a:ext uri="{FF2B5EF4-FFF2-40B4-BE49-F238E27FC236}">
                <a16:creationId xmlns:a16="http://schemas.microsoft.com/office/drawing/2014/main" id="{DF1D845E-50E5-2A45-805A-5C7FEC61B9E5}"/>
              </a:ext>
            </a:extLst>
          </p:cNvPr>
          <p:cNvPicPr>
            <a:picLocks noChangeAspect="1"/>
          </p:cNvPicPr>
          <p:nvPr/>
        </p:nvPicPr>
        <p:blipFill>
          <a:blip r:embed="rId2"/>
          <a:stretch>
            <a:fillRect/>
          </a:stretch>
        </p:blipFill>
        <p:spPr>
          <a:xfrm>
            <a:off x="0" y="-1899"/>
            <a:ext cx="12192000" cy="6858000"/>
          </a:xfrm>
          <a:prstGeom prst="rect">
            <a:avLst/>
          </a:prstGeom>
        </p:spPr>
      </p:pic>
      <p:sp>
        <p:nvSpPr>
          <p:cNvPr id="13" name="TextBox 12">
            <a:extLst>
              <a:ext uri="{FF2B5EF4-FFF2-40B4-BE49-F238E27FC236}">
                <a16:creationId xmlns:a16="http://schemas.microsoft.com/office/drawing/2014/main" id="{1758F061-9D36-2B4C-9E5E-89E635ECC202}"/>
              </a:ext>
            </a:extLst>
          </p:cNvPr>
          <p:cNvSpPr txBox="1"/>
          <p:nvPr/>
        </p:nvSpPr>
        <p:spPr>
          <a:xfrm>
            <a:off x="1173968" y="1758735"/>
            <a:ext cx="5708074" cy="461665"/>
          </a:xfrm>
          <a:prstGeom prst="rect">
            <a:avLst/>
          </a:prstGeom>
          <a:noFill/>
        </p:spPr>
        <p:txBody>
          <a:bodyPr wrap="square" rtlCol="0">
            <a:spAutoFit/>
          </a:bodyPr>
          <a:lstStyle/>
          <a:p>
            <a:r>
              <a:rPr lang="en-GB" sz="2400" dirty="0">
                <a:latin typeface="Avenir Next" panose="020B0503020202020204" pitchFamily="34" charset="0"/>
              </a:rPr>
              <a:t>I make no apology for disrupting</a:t>
            </a:r>
            <a:r>
              <a:rPr lang="en-GB" sz="2000" dirty="0">
                <a:latin typeface="Avenir Next" panose="020B0503020202020204" pitchFamily="34" charset="0"/>
              </a:rPr>
              <a:t>:</a:t>
            </a:r>
          </a:p>
        </p:txBody>
      </p:sp>
      <p:sp>
        <p:nvSpPr>
          <p:cNvPr id="14" name="TextBox 13">
            <a:extLst>
              <a:ext uri="{FF2B5EF4-FFF2-40B4-BE49-F238E27FC236}">
                <a16:creationId xmlns:a16="http://schemas.microsoft.com/office/drawing/2014/main" id="{CDAF911E-1893-8C43-93E1-DA3F43814EFF}"/>
              </a:ext>
            </a:extLst>
          </p:cNvPr>
          <p:cNvSpPr txBox="1"/>
          <p:nvPr/>
        </p:nvSpPr>
        <p:spPr>
          <a:xfrm>
            <a:off x="7136042" y="5073650"/>
            <a:ext cx="3688977" cy="1015663"/>
          </a:xfrm>
          <a:prstGeom prst="rect">
            <a:avLst/>
          </a:prstGeom>
          <a:noFill/>
        </p:spPr>
        <p:txBody>
          <a:bodyPr wrap="square" rtlCol="0">
            <a:spAutoFit/>
          </a:bodyPr>
          <a:lstStyle/>
          <a:p>
            <a:r>
              <a:rPr lang="en-GB" sz="6000" b="1" dirty="0">
                <a:latin typeface="Avenir Next Heavy" panose="020B0503020202020204" pitchFamily="34" charset="0"/>
                <a:ea typeface="Krungthep" panose="02000400000000000000" pitchFamily="2" charset="-34"/>
                <a:cs typeface="LilyUPC" panose="020B0604020202020204" pitchFamily="34" charset="0"/>
              </a:rPr>
              <a:t>Pick One</a:t>
            </a:r>
          </a:p>
        </p:txBody>
      </p:sp>
      <p:sp>
        <p:nvSpPr>
          <p:cNvPr id="19" name="Footer Placeholder 8">
            <a:extLst>
              <a:ext uri="{FF2B5EF4-FFF2-40B4-BE49-F238E27FC236}">
                <a16:creationId xmlns:a16="http://schemas.microsoft.com/office/drawing/2014/main" id="{CC9FAAF3-97A1-6A49-8C04-6E3388B01B20}"/>
              </a:ext>
            </a:extLst>
          </p:cNvPr>
          <p:cNvSpPr txBox="1">
            <a:spLocks/>
          </p:cNvSpPr>
          <p:nvPr/>
        </p:nvSpPr>
        <p:spPr>
          <a:xfrm rot="16200000">
            <a:off x="-1648689" y="4276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Tree>
    <p:extLst>
      <p:ext uri="{BB962C8B-B14F-4D97-AF65-F5344CB8AC3E}">
        <p14:creationId xmlns:p14="http://schemas.microsoft.com/office/powerpoint/2010/main" val="40743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able&#10;&#10;Description automatically generated">
            <a:extLst>
              <a:ext uri="{FF2B5EF4-FFF2-40B4-BE49-F238E27FC236}">
                <a16:creationId xmlns:a16="http://schemas.microsoft.com/office/drawing/2014/main" id="{3B0AB6FE-5949-6041-A443-C66E95695F84}"/>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4A6D9853-8BD4-254C-911A-39A6356A6CA7}"/>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9" name="TextBox 8">
            <a:extLst>
              <a:ext uri="{FF2B5EF4-FFF2-40B4-BE49-F238E27FC236}">
                <a16:creationId xmlns:a16="http://schemas.microsoft.com/office/drawing/2014/main" id="{B7248F0E-0EF8-8140-A4E5-34E117AC885A}"/>
              </a:ext>
            </a:extLst>
          </p:cNvPr>
          <p:cNvSpPr txBox="1"/>
          <p:nvPr/>
        </p:nvSpPr>
        <p:spPr>
          <a:xfrm>
            <a:off x="1004047" y="1720840"/>
            <a:ext cx="9932894" cy="2031325"/>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Reproduction of racism occurs daily, as we do nothing to</a:t>
            </a:r>
          </a:p>
          <a:p>
            <a:r>
              <a:rPr lang="en-GB" sz="2100" dirty="0">
                <a:latin typeface="Avenir Next" panose="020B0503020202020204" pitchFamily="34" charset="0"/>
              </a:rPr>
              <a:t>     stop or halt it.</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It may feel comfortable to let it slide , turn the other way</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It is a system we are all a part of</a:t>
            </a:r>
          </a:p>
        </p:txBody>
      </p:sp>
    </p:spTree>
    <p:extLst>
      <p:ext uri="{BB962C8B-B14F-4D97-AF65-F5344CB8AC3E}">
        <p14:creationId xmlns:p14="http://schemas.microsoft.com/office/powerpoint/2010/main" val="330458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additive="base">
                                        <p:cTn id="2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37708960-4370-CD4A-AAAA-CE51440B8402}"/>
              </a:ext>
            </a:extLst>
          </p:cNvPr>
          <p:cNvPicPr>
            <a:picLocks noGrp="1" noChangeAspect="1"/>
          </p:cNvPicPr>
          <p:nvPr>
            <p:ph idx="1"/>
          </p:nvPr>
        </p:nvPicPr>
        <p:blipFill rotWithShape="1">
          <a:blip r:embed="rId2"/>
          <a:srcRect b="19"/>
          <a:stretch/>
        </p:blipFill>
        <p:spPr>
          <a:xfrm>
            <a:off x="-1504" y="0"/>
            <a:ext cx="12191980" cy="6856718"/>
          </a:xfrm>
          <a:prstGeom prst="rect">
            <a:avLst/>
          </a:prstGeom>
        </p:spPr>
      </p:pic>
      <p:sp>
        <p:nvSpPr>
          <p:cNvPr id="7" name="Footer Placeholder 8">
            <a:extLst>
              <a:ext uri="{FF2B5EF4-FFF2-40B4-BE49-F238E27FC236}">
                <a16:creationId xmlns:a16="http://schemas.microsoft.com/office/drawing/2014/main" id="{B7AC9E31-54E3-BC4A-A772-C3A4AE4E4C7D}"/>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1E60A89A-7AE6-BD48-98A3-27101D8A6F4B}"/>
              </a:ext>
            </a:extLst>
          </p:cNvPr>
          <p:cNvSpPr txBox="1"/>
          <p:nvPr/>
        </p:nvSpPr>
        <p:spPr>
          <a:xfrm>
            <a:off x="6823364" y="2483049"/>
            <a:ext cx="5142489"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venir Next" panose="020B0503020202020204" pitchFamily="34" charset="0"/>
              </a:rPr>
              <a:t>Build Rapport/Assess</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Result of assessment</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Analysis and decision</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Intervene/Make better/Improve</a:t>
            </a:r>
          </a:p>
        </p:txBody>
      </p:sp>
      <p:sp>
        <p:nvSpPr>
          <p:cNvPr id="9" name="TextBox 8">
            <a:extLst>
              <a:ext uri="{FF2B5EF4-FFF2-40B4-BE49-F238E27FC236}">
                <a16:creationId xmlns:a16="http://schemas.microsoft.com/office/drawing/2014/main" id="{4F58B59E-5A94-8B45-8E63-C3045EFE55D5}"/>
              </a:ext>
            </a:extLst>
          </p:cNvPr>
          <p:cNvSpPr txBox="1"/>
          <p:nvPr/>
        </p:nvSpPr>
        <p:spPr>
          <a:xfrm>
            <a:off x="1563526" y="2401509"/>
            <a:ext cx="2004428"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venir Next" panose="020B0503020202020204" pitchFamily="34" charset="0"/>
              </a:rPr>
              <a:t>Discuss</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Discover</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Decide</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Disrupt</a:t>
            </a:r>
          </a:p>
        </p:txBody>
      </p:sp>
    </p:spTree>
    <p:extLst>
      <p:ext uri="{BB962C8B-B14F-4D97-AF65-F5344CB8AC3E}">
        <p14:creationId xmlns:p14="http://schemas.microsoft.com/office/powerpoint/2010/main" val="1599555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ird, flower&#10;&#10;Description automatically generated">
            <a:extLst>
              <a:ext uri="{FF2B5EF4-FFF2-40B4-BE49-F238E27FC236}">
                <a16:creationId xmlns:a16="http://schemas.microsoft.com/office/drawing/2014/main" id="{3293615A-8B55-D04F-80B9-04B103B19E1E}"/>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ooter Placeholder 8">
            <a:extLst>
              <a:ext uri="{FF2B5EF4-FFF2-40B4-BE49-F238E27FC236}">
                <a16:creationId xmlns:a16="http://schemas.microsoft.com/office/drawing/2014/main" id="{6D39A70F-3164-6B4F-984F-065D3512C737}"/>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A1FFF5C6-C09F-9C44-9C4E-6D376BC40FF0}"/>
              </a:ext>
            </a:extLst>
          </p:cNvPr>
          <p:cNvSpPr txBox="1"/>
          <p:nvPr/>
        </p:nvSpPr>
        <p:spPr>
          <a:xfrm>
            <a:off x="6598025" y="2232037"/>
            <a:ext cx="5126590" cy="3000821"/>
          </a:xfrm>
          <a:prstGeom prst="rect">
            <a:avLst/>
          </a:prstGeom>
          <a:noFill/>
        </p:spPr>
        <p:txBody>
          <a:bodyPr wrap="square" rtlCol="0">
            <a:spAutoFit/>
          </a:bodyPr>
          <a:lstStyle/>
          <a:p>
            <a:pPr marL="342900" indent="-342900" algn="just">
              <a:buFont typeface="Arial" panose="020B0604020202020204" pitchFamily="34" charset="0"/>
              <a:buChar char="•"/>
            </a:pPr>
            <a:r>
              <a:rPr lang="en-GB" sz="2100" dirty="0">
                <a:latin typeface="Avenir Next" panose="020B0503020202020204" pitchFamily="34" charset="0"/>
              </a:rPr>
              <a:t>From the discussion phase all the way through to the disruption stage, These should be at the heart of your intervention and interactions.</a:t>
            </a:r>
          </a:p>
          <a:p>
            <a:pPr marL="342900" indent="-342900" algn="just">
              <a:buFont typeface="Arial" panose="020B0604020202020204" pitchFamily="34" charset="0"/>
              <a:buChar char="•"/>
            </a:pPr>
            <a:endParaRPr lang="en-GB" sz="2100" dirty="0">
              <a:latin typeface="Avenir Next" panose="020B0503020202020204" pitchFamily="34" charset="0"/>
            </a:endParaRPr>
          </a:p>
          <a:p>
            <a:pPr marL="342900" indent="-342900" algn="just">
              <a:buFont typeface="Arial" panose="020B0604020202020204" pitchFamily="34" charset="0"/>
              <a:buChar char="•"/>
            </a:pPr>
            <a:r>
              <a:rPr lang="en-GB" sz="2100" dirty="0">
                <a:latin typeface="Avenir Next" panose="020B0503020202020204" pitchFamily="34" charset="0"/>
              </a:rPr>
              <a:t>You need to be continually reflecting on your privilege and power and acknowledging where how this impacts on your work.</a:t>
            </a:r>
          </a:p>
        </p:txBody>
      </p:sp>
    </p:spTree>
    <p:extLst>
      <p:ext uri="{BB962C8B-B14F-4D97-AF65-F5344CB8AC3E}">
        <p14:creationId xmlns:p14="http://schemas.microsoft.com/office/powerpoint/2010/main" val="5706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396C8855-0775-BD46-9BF0-F1A546A34316}"/>
              </a:ext>
            </a:extLst>
          </p:cNvPr>
          <p:cNvPicPr>
            <a:picLocks noGrp="1" noChangeAspect="1"/>
          </p:cNvPicPr>
          <p:nvPr>
            <p:ph idx="1"/>
          </p:nvPr>
        </p:nvPicPr>
        <p:blipFill rotWithShape="1">
          <a:blip r:embed="rId2"/>
          <a:srcRect b="19"/>
          <a:stretch/>
        </p:blipFill>
        <p:spPr>
          <a:xfrm>
            <a:off x="20" y="0"/>
            <a:ext cx="12191980" cy="6856718"/>
          </a:xfrm>
          <a:prstGeom prst="rect">
            <a:avLst/>
          </a:prstGeom>
        </p:spPr>
      </p:pic>
      <p:sp>
        <p:nvSpPr>
          <p:cNvPr id="7" name="Footer Placeholder 8">
            <a:extLst>
              <a:ext uri="{FF2B5EF4-FFF2-40B4-BE49-F238E27FC236}">
                <a16:creationId xmlns:a16="http://schemas.microsoft.com/office/drawing/2014/main" id="{9A555F1C-4F9F-2F47-A636-2656E5F0F1D8}"/>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B235C30F-31AA-5C43-B49A-BF0AA4E0F627}"/>
              </a:ext>
            </a:extLst>
          </p:cNvPr>
          <p:cNvSpPr txBox="1"/>
          <p:nvPr/>
        </p:nvSpPr>
        <p:spPr>
          <a:xfrm>
            <a:off x="7028329" y="2401509"/>
            <a:ext cx="4642496" cy="3416320"/>
          </a:xfrm>
          <a:prstGeom prst="rect">
            <a:avLst/>
          </a:prstGeom>
          <a:noFill/>
        </p:spPr>
        <p:txBody>
          <a:bodyPr wrap="square" rtlCol="0">
            <a:spAutoFit/>
          </a:bodyPr>
          <a:lstStyle/>
          <a:p>
            <a:r>
              <a:rPr lang="en-GB" sz="2400" dirty="0">
                <a:latin typeface="Avenir Next" panose="020B0503020202020204" pitchFamily="34" charset="0"/>
              </a:rPr>
              <a:t>In the chatroom, please comment on:</a:t>
            </a:r>
          </a:p>
          <a:p>
            <a:pPr marL="342900" indent="-342900">
              <a:buFont typeface="Arial" panose="020B0604020202020204" pitchFamily="34" charset="0"/>
              <a:buChar char="•"/>
            </a:pPr>
            <a:endParaRPr lang="en-GB" sz="2400" dirty="0">
              <a:latin typeface="Avenir Next" panose="020B0503020202020204" pitchFamily="34" charset="0"/>
            </a:endParaRPr>
          </a:p>
          <a:p>
            <a:pPr marL="457200" indent="-457200">
              <a:buFont typeface="+mj-lt"/>
              <a:buAutoNum type="arabicPeriod"/>
            </a:pPr>
            <a:r>
              <a:rPr lang="en-GB" sz="2400" dirty="0">
                <a:latin typeface="Avenir Next" panose="020B0503020202020204" pitchFamily="34" charset="0"/>
              </a:rPr>
              <a:t>In what contexts do you most have power?</a:t>
            </a:r>
          </a:p>
          <a:p>
            <a:pPr marL="342900" indent="-342900">
              <a:buFont typeface="Arial" panose="020B0604020202020204" pitchFamily="34" charset="0"/>
              <a:buChar char="•"/>
            </a:pPr>
            <a:endParaRPr lang="en-GB" sz="2400" dirty="0">
              <a:latin typeface="Avenir Next" panose="020B0503020202020204" pitchFamily="34" charset="0"/>
            </a:endParaRPr>
          </a:p>
          <a:p>
            <a:pPr marL="457200" indent="-457200">
              <a:buFont typeface="+mj-lt"/>
              <a:buAutoNum type="arabicPeriod"/>
            </a:pPr>
            <a:r>
              <a:rPr lang="en-GB" sz="2400" dirty="0">
                <a:latin typeface="Avenir Next" panose="020B0503020202020204" pitchFamily="34" charset="0"/>
              </a:rPr>
              <a:t>In what contexts and circumstances do you feel powerless?</a:t>
            </a:r>
          </a:p>
        </p:txBody>
      </p:sp>
    </p:spTree>
    <p:extLst>
      <p:ext uri="{BB962C8B-B14F-4D97-AF65-F5344CB8AC3E}">
        <p14:creationId xmlns:p14="http://schemas.microsoft.com/office/powerpoint/2010/main" val="31284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drawing&#10;&#10;Description automatically generated">
            <a:extLst>
              <a:ext uri="{FF2B5EF4-FFF2-40B4-BE49-F238E27FC236}">
                <a16:creationId xmlns:a16="http://schemas.microsoft.com/office/drawing/2014/main" id="{C461264E-981E-B545-AF86-B5719A676EAA}"/>
              </a:ext>
            </a:extLst>
          </p:cNvPr>
          <p:cNvPicPr>
            <a:picLocks noGrp="1" noChangeAspect="1"/>
          </p:cNvPicPr>
          <p:nvPr>
            <p:ph idx="1"/>
          </p:nvPr>
        </p:nvPicPr>
        <p:blipFill rotWithShape="1">
          <a:blip r:embed="rId2"/>
          <a:srcRect b="19"/>
          <a:stretch/>
        </p:blipFill>
        <p:spPr>
          <a:xfrm>
            <a:off x="-1504" y="18179"/>
            <a:ext cx="12191980" cy="6856718"/>
          </a:xfrm>
          <a:prstGeom prst="rect">
            <a:avLst/>
          </a:prstGeom>
        </p:spPr>
      </p:pic>
      <p:sp>
        <p:nvSpPr>
          <p:cNvPr id="7" name="Footer Placeholder 8">
            <a:extLst>
              <a:ext uri="{FF2B5EF4-FFF2-40B4-BE49-F238E27FC236}">
                <a16:creationId xmlns:a16="http://schemas.microsoft.com/office/drawing/2014/main" id="{2B5A08D6-A5F3-D84D-B66E-79757ACB6237}"/>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CB2E6604-EF71-BD4A-BEDA-0A5E173ABFF2}"/>
              </a:ext>
            </a:extLst>
          </p:cNvPr>
          <p:cNvSpPr txBox="1"/>
          <p:nvPr/>
        </p:nvSpPr>
        <p:spPr>
          <a:xfrm>
            <a:off x="1057484" y="1684218"/>
            <a:ext cx="9305715" cy="4832092"/>
          </a:xfrm>
          <a:prstGeom prst="rect">
            <a:avLst/>
          </a:prstGeom>
          <a:noFill/>
        </p:spPr>
        <p:txBody>
          <a:bodyPr wrap="square" rtlCol="0">
            <a:spAutoFit/>
          </a:bodyPr>
          <a:lstStyle/>
          <a:p>
            <a:r>
              <a:rPr lang="en-GB" sz="2000" i="1" dirty="0">
                <a:solidFill>
                  <a:srgbClr val="6653DA"/>
                </a:solidFill>
                <a:latin typeface="Avenir Next" panose="020B0503020202020204" pitchFamily="34" charset="0"/>
              </a:rPr>
              <a:t>Legitimate power </a:t>
            </a:r>
            <a:r>
              <a:rPr lang="en-GB" dirty="0">
                <a:latin typeface="Avenir Next" panose="020B0503020202020204" pitchFamily="34" charset="0"/>
              </a:rPr>
              <a:t>– This comes from the belief that the social worker has the formal right to make demands, and to expect service users to be compliant and obedient.</a:t>
            </a:r>
          </a:p>
          <a:p>
            <a:endParaRPr lang="en-GB" sz="2000" dirty="0">
              <a:latin typeface="Avenir Next" panose="020B0503020202020204" pitchFamily="34" charset="0"/>
            </a:endParaRPr>
          </a:p>
          <a:p>
            <a:r>
              <a:rPr lang="en-GB" sz="2000" i="1" dirty="0">
                <a:solidFill>
                  <a:srgbClr val="6653DA"/>
                </a:solidFill>
                <a:latin typeface="Avenir Next" panose="020B0503020202020204" pitchFamily="34" charset="0"/>
              </a:rPr>
              <a:t>Reward power </a:t>
            </a:r>
            <a:r>
              <a:rPr lang="en-GB" sz="2000" dirty="0">
                <a:latin typeface="Avenir Next" panose="020B0503020202020204" pitchFamily="34" charset="0"/>
              </a:rPr>
              <a:t>– </a:t>
            </a:r>
            <a:r>
              <a:rPr lang="en-GB" dirty="0">
                <a:latin typeface="Avenir Next" panose="020B0503020202020204" pitchFamily="34" charset="0"/>
              </a:rPr>
              <a:t>This results from the social workers ability to compensate </a:t>
            </a:r>
          </a:p>
          <a:p>
            <a:r>
              <a:rPr lang="en-GB" dirty="0">
                <a:latin typeface="Avenir Next" panose="020B0503020202020204" pitchFamily="34" charset="0"/>
              </a:rPr>
              <a:t>the service user for compliance.</a:t>
            </a:r>
          </a:p>
          <a:p>
            <a:endParaRPr lang="en-GB" sz="2000" dirty="0">
              <a:latin typeface="Avenir Next" panose="020B0503020202020204" pitchFamily="34" charset="0"/>
            </a:endParaRPr>
          </a:p>
          <a:p>
            <a:r>
              <a:rPr lang="en-GB" sz="2000" i="1" dirty="0">
                <a:solidFill>
                  <a:srgbClr val="6653DA"/>
                </a:solidFill>
                <a:latin typeface="Avenir Next" panose="020B0503020202020204" pitchFamily="34" charset="0"/>
              </a:rPr>
              <a:t>Expert  power </a:t>
            </a:r>
            <a:r>
              <a:rPr lang="en-GB" sz="2000" dirty="0">
                <a:latin typeface="Avenir Next" panose="020B0503020202020204" pitchFamily="34" charset="0"/>
              </a:rPr>
              <a:t>– </a:t>
            </a:r>
            <a:r>
              <a:rPr lang="en-GB" dirty="0">
                <a:latin typeface="Avenir Next" panose="020B0503020202020204" pitchFamily="34" charset="0"/>
              </a:rPr>
              <a:t>This is based on the social workers high levels of skill and knowledge.</a:t>
            </a:r>
          </a:p>
          <a:p>
            <a:endParaRPr lang="en-GB" dirty="0">
              <a:latin typeface="Avenir Next" panose="020B0503020202020204" pitchFamily="34" charset="0"/>
            </a:endParaRPr>
          </a:p>
          <a:p>
            <a:r>
              <a:rPr lang="en-GB" sz="2000" i="1" dirty="0">
                <a:solidFill>
                  <a:srgbClr val="6653DA"/>
                </a:solidFill>
                <a:latin typeface="Avenir Next" panose="020B0503020202020204" pitchFamily="34" charset="0"/>
              </a:rPr>
              <a:t>Referent power </a:t>
            </a:r>
            <a:r>
              <a:rPr lang="en-GB" sz="2000" dirty="0">
                <a:latin typeface="Avenir Next" panose="020B0503020202020204" pitchFamily="34" charset="0"/>
              </a:rPr>
              <a:t>– </a:t>
            </a:r>
            <a:r>
              <a:rPr lang="en-GB" dirty="0">
                <a:latin typeface="Avenir Next" panose="020B0503020202020204" pitchFamily="34" charset="0"/>
              </a:rPr>
              <a:t>This is the result of a person's perceived attractiveness, worthiness and right to others' respect.</a:t>
            </a:r>
          </a:p>
          <a:p>
            <a:endParaRPr lang="en-GB" sz="2000" dirty="0">
              <a:latin typeface="Avenir Next" panose="020B0503020202020204" pitchFamily="34" charset="0"/>
            </a:endParaRPr>
          </a:p>
          <a:p>
            <a:r>
              <a:rPr lang="en-GB" sz="2000" i="1" dirty="0">
                <a:solidFill>
                  <a:srgbClr val="6653DA"/>
                </a:solidFill>
                <a:latin typeface="Avenir Next" panose="020B0503020202020204" pitchFamily="34" charset="0"/>
              </a:rPr>
              <a:t>Coercive power  </a:t>
            </a:r>
            <a:r>
              <a:rPr lang="en-GB" sz="2000" dirty="0">
                <a:latin typeface="Avenir Next" panose="020B0503020202020204" pitchFamily="34" charset="0"/>
              </a:rPr>
              <a:t>– </a:t>
            </a:r>
            <a:r>
              <a:rPr lang="en-GB" dirty="0">
                <a:latin typeface="Avenir Next" panose="020B0503020202020204" pitchFamily="34" charset="0"/>
              </a:rPr>
              <a:t>This comes from the belief that the social worker can ‘punish’ the service user/student/ supervisee for noncompliance</a:t>
            </a:r>
          </a:p>
          <a:p>
            <a:endParaRPr lang="en-GB" sz="2000" dirty="0">
              <a:latin typeface="Avenir Next" panose="020B0503020202020204" pitchFamily="34" charset="0"/>
            </a:endParaRPr>
          </a:p>
          <a:p>
            <a:r>
              <a:rPr lang="en-GB" sz="2000" i="1" dirty="0">
                <a:solidFill>
                  <a:srgbClr val="6653DA"/>
                </a:solidFill>
                <a:latin typeface="Avenir Next" panose="020B0503020202020204" pitchFamily="34" charset="0"/>
              </a:rPr>
              <a:t>Informational power </a:t>
            </a:r>
            <a:r>
              <a:rPr lang="en-GB" sz="2000" dirty="0">
                <a:latin typeface="Avenir Next" panose="020B0503020202020204" pitchFamily="34" charset="0"/>
              </a:rPr>
              <a:t>– </a:t>
            </a:r>
            <a:r>
              <a:rPr lang="en-GB" dirty="0">
                <a:latin typeface="Avenir Next" panose="020B0503020202020204" pitchFamily="34" charset="0"/>
              </a:rPr>
              <a:t>This results from a social workers ability to control the information that service users and others might need to accomplish something.</a:t>
            </a:r>
          </a:p>
        </p:txBody>
      </p:sp>
    </p:spTree>
    <p:extLst>
      <p:ext uri="{BB962C8B-B14F-4D97-AF65-F5344CB8AC3E}">
        <p14:creationId xmlns:p14="http://schemas.microsoft.com/office/powerpoint/2010/main" val="14611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 calcmode="lin" valueType="num">
                                      <p:cBhvr additive="base">
                                        <p:cTn id="35"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11" end="11"/>
                                            </p:txEl>
                                          </p:spTgt>
                                        </p:tgtEl>
                                        <p:attrNameLst>
                                          <p:attrName>style.visibility</p:attrName>
                                        </p:attrNameLst>
                                      </p:cBhvr>
                                      <p:to>
                                        <p:strVal val="visible"/>
                                      </p:to>
                                    </p:set>
                                    <p:anim calcmode="lin" valueType="num">
                                      <p:cBhvr additive="base">
                                        <p:cTn id="41"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 up of a logo&#10;&#10;Description automatically generated">
            <a:extLst>
              <a:ext uri="{FF2B5EF4-FFF2-40B4-BE49-F238E27FC236}">
                <a16:creationId xmlns:a16="http://schemas.microsoft.com/office/drawing/2014/main" id="{637F41AF-A633-3246-86B6-E82F27100190}"/>
              </a:ext>
            </a:extLst>
          </p:cNvPr>
          <p:cNvPicPr>
            <a:picLocks noGrp="1" noChangeAspect="1"/>
          </p:cNvPicPr>
          <p:nvPr>
            <p:ph idx="1"/>
          </p:nvPr>
        </p:nvPicPr>
        <p:blipFill rotWithShape="1">
          <a:blip r:embed="rId2"/>
          <a:srcRect b="19"/>
          <a:stretch/>
        </p:blipFill>
        <p:spPr>
          <a:xfrm>
            <a:off x="-1504" y="1282"/>
            <a:ext cx="12191980" cy="6856718"/>
          </a:xfrm>
          <a:prstGeom prst="rect">
            <a:avLst/>
          </a:prstGeom>
        </p:spPr>
      </p:pic>
      <p:sp>
        <p:nvSpPr>
          <p:cNvPr id="7" name="Footer Placeholder 8">
            <a:extLst>
              <a:ext uri="{FF2B5EF4-FFF2-40B4-BE49-F238E27FC236}">
                <a16:creationId xmlns:a16="http://schemas.microsoft.com/office/drawing/2014/main" id="{23F86853-15A5-B147-BEFE-9F390A267477}"/>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33FE1630-A8E4-3B47-A38A-227EC00F1DCC}"/>
              </a:ext>
            </a:extLst>
          </p:cNvPr>
          <p:cNvSpPr txBox="1"/>
          <p:nvPr/>
        </p:nvSpPr>
        <p:spPr>
          <a:xfrm>
            <a:off x="995191" y="1532790"/>
            <a:ext cx="8417751" cy="2354491"/>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I purposely avoid the use of ‘white’ privilege and reserve it for people appropriately positioned to discuss this. I recommend Robin </a:t>
            </a:r>
            <a:r>
              <a:rPr lang="en-GB" sz="2100" dirty="0" err="1">
                <a:latin typeface="Avenir Next" panose="020B0503020202020204" pitchFamily="34" charset="0"/>
              </a:rPr>
              <a:t>Di’Angelo’s</a:t>
            </a:r>
            <a:r>
              <a:rPr lang="en-GB" sz="2100" dirty="0">
                <a:latin typeface="Avenir Next" panose="020B0503020202020204" pitchFamily="34" charset="0"/>
              </a:rPr>
              <a:t> work on ‘White Fragility’ for a deeper understanding.</a:t>
            </a:r>
          </a:p>
          <a:p>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I prefer to use ‘earned’ and ‘unearned’</a:t>
            </a:r>
          </a:p>
          <a:p>
            <a:endParaRPr lang="en-GB" sz="2100" dirty="0">
              <a:latin typeface="Avenir Next" panose="020B0503020202020204" pitchFamily="34" charset="0"/>
            </a:endParaRPr>
          </a:p>
        </p:txBody>
      </p:sp>
      <p:sp>
        <p:nvSpPr>
          <p:cNvPr id="6" name="Rectangle 5">
            <a:extLst>
              <a:ext uri="{FF2B5EF4-FFF2-40B4-BE49-F238E27FC236}">
                <a16:creationId xmlns:a16="http://schemas.microsoft.com/office/drawing/2014/main" id="{FAEEE950-0B01-DB47-888F-3DE0BBB027B2}"/>
              </a:ext>
            </a:extLst>
          </p:cNvPr>
          <p:cNvSpPr/>
          <p:nvPr/>
        </p:nvSpPr>
        <p:spPr>
          <a:xfrm>
            <a:off x="1127632" y="3887281"/>
            <a:ext cx="10838221" cy="2031325"/>
          </a:xfrm>
          <a:prstGeom prst="rect">
            <a:avLst/>
          </a:prstGeom>
        </p:spPr>
        <p:txBody>
          <a:bodyPr wrap="square">
            <a:spAutoFit/>
          </a:bodyPr>
          <a:lstStyle/>
          <a:p>
            <a:r>
              <a:rPr lang="en-GB" sz="2100" i="1" dirty="0">
                <a:solidFill>
                  <a:srgbClr val="6653DA"/>
                </a:solidFill>
                <a:latin typeface="Avenir Next" panose="020B0503020202020204" pitchFamily="34" charset="0"/>
              </a:rPr>
              <a:t>For example</a:t>
            </a:r>
            <a:r>
              <a:rPr lang="en-GB" sz="2100" dirty="0">
                <a:solidFill>
                  <a:srgbClr val="6653DA"/>
                </a:solidFill>
                <a:latin typeface="Avenir Next" panose="020B0503020202020204" pitchFamily="34" charset="0"/>
              </a:rPr>
              <a:t>: </a:t>
            </a:r>
          </a:p>
          <a:p>
            <a:pPr marL="457200" indent="-457200">
              <a:buFont typeface="+mj-lt"/>
              <a:buAutoNum type="arabicPeriod"/>
            </a:pPr>
            <a:r>
              <a:rPr lang="en-GB" sz="2100" dirty="0">
                <a:latin typeface="Avenir Next" panose="020B0503020202020204" pitchFamily="34" charset="0"/>
              </a:rPr>
              <a:t>Earned-  High(er) education qualifications, some titles (</a:t>
            </a:r>
            <a:r>
              <a:rPr lang="en-GB" sz="2100" dirty="0" err="1">
                <a:latin typeface="Avenir Next" panose="020B0503020202020204" pitchFamily="34" charset="0"/>
              </a:rPr>
              <a:t>eg</a:t>
            </a:r>
            <a:r>
              <a:rPr lang="en-GB" sz="2100" dirty="0">
                <a:latin typeface="Avenir Next" panose="020B0503020202020204" pitchFamily="34" charset="0"/>
              </a:rPr>
              <a:t> Dr)</a:t>
            </a:r>
          </a:p>
          <a:p>
            <a:pPr marL="457200" indent="-457200">
              <a:buFont typeface="+mj-lt"/>
              <a:buAutoNum type="arabicPeriod"/>
            </a:pPr>
            <a:r>
              <a:rPr lang="en-GB" sz="2100" dirty="0">
                <a:latin typeface="Avenir Next" panose="020B0503020202020204" pitchFamily="34" charset="0"/>
              </a:rPr>
              <a:t>Unearned- race/ethnicity, gender</a:t>
            </a:r>
          </a:p>
          <a:p>
            <a:endParaRPr lang="en-GB" sz="2100" dirty="0">
              <a:latin typeface="Avenir Next" panose="020B0503020202020204" pitchFamily="34" charset="0"/>
            </a:endParaRPr>
          </a:p>
          <a:p>
            <a:r>
              <a:rPr lang="en-GB" sz="2100" dirty="0">
                <a:latin typeface="Avenir Next" panose="020B0503020202020204" pitchFamily="34" charset="0"/>
              </a:rPr>
              <a:t>With privilege comes responsibility and there is NO need to feel guilty about your privilege. </a:t>
            </a:r>
          </a:p>
        </p:txBody>
      </p:sp>
    </p:spTree>
    <p:extLst>
      <p:ext uri="{BB962C8B-B14F-4D97-AF65-F5344CB8AC3E}">
        <p14:creationId xmlns:p14="http://schemas.microsoft.com/office/powerpoint/2010/main" val="31002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8E1B6A88-9D67-7B4D-83D2-29ACE8BE657A}"/>
              </a:ext>
            </a:extLst>
          </p:cNvPr>
          <p:cNvPicPr>
            <a:picLocks noChangeAspect="1"/>
          </p:cNvPicPr>
          <p:nvPr/>
        </p:nvPicPr>
        <p:blipFill>
          <a:blip r:embed="rId3"/>
          <a:stretch>
            <a:fillRect/>
          </a:stretch>
        </p:blipFill>
        <p:spPr>
          <a:xfrm>
            <a:off x="0" y="0"/>
            <a:ext cx="12192000" cy="6858000"/>
          </a:xfrm>
          <a:prstGeom prst="rect">
            <a:avLst/>
          </a:prstGeom>
        </p:spPr>
      </p:pic>
      <p:sp>
        <p:nvSpPr>
          <p:cNvPr id="7" name="Footer Placeholder 8">
            <a:extLst>
              <a:ext uri="{FF2B5EF4-FFF2-40B4-BE49-F238E27FC236}">
                <a16:creationId xmlns:a16="http://schemas.microsoft.com/office/drawing/2014/main" id="{54C0CBAC-39A6-6646-98AD-D44AA53023F8}"/>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3CBF4797-9611-B34E-974E-3B819B88296B}"/>
              </a:ext>
            </a:extLst>
          </p:cNvPr>
          <p:cNvSpPr txBox="1"/>
          <p:nvPr/>
        </p:nvSpPr>
        <p:spPr>
          <a:xfrm>
            <a:off x="1121809" y="2086599"/>
            <a:ext cx="8188445" cy="4893647"/>
          </a:xfrm>
          <a:prstGeom prst="rect">
            <a:avLst/>
          </a:prstGeom>
          <a:noFill/>
        </p:spPr>
        <p:txBody>
          <a:bodyPr wrap="square" rtlCol="0">
            <a:spAutoFit/>
          </a:bodyPr>
          <a:lstStyle/>
          <a:p>
            <a:r>
              <a:rPr lang="en-US" sz="2400" dirty="0">
                <a:solidFill>
                  <a:srgbClr val="6653DA"/>
                </a:solidFill>
                <a:latin typeface="Avenir Next" panose="020B0503020202020204" pitchFamily="34" charset="0"/>
              </a:rPr>
              <a:t>1.6  </a:t>
            </a:r>
            <a:r>
              <a:rPr lang="en-US" sz="2400" dirty="0">
                <a:latin typeface="Avenir Next" panose="020B0503020202020204" pitchFamily="34" charset="0"/>
              </a:rPr>
              <a:t>Promote social justice, helping to confront and resolve issues of inequality and inclusion.</a:t>
            </a:r>
          </a:p>
          <a:p>
            <a:r>
              <a:rPr lang="en-US" sz="2400" dirty="0">
                <a:solidFill>
                  <a:srgbClr val="6653DA"/>
                </a:solidFill>
                <a:latin typeface="Avenir Next" panose="020B0503020202020204" pitchFamily="34" charset="0"/>
              </a:rPr>
              <a:t>2.5 </a:t>
            </a:r>
            <a:r>
              <a:rPr lang="en-US" sz="2400" dirty="0">
                <a:latin typeface="Avenir Next" panose="020B0503020202020204" pitchFamily="34" charset="0"/>
              </a:rPr>
              <a:t> Actively listen to understand people, using a range of appropriate communication methods to build relationships.</a:t>
            </a:r>
          </a:p>
          <a:p>
            <a:r>
              <a:rPr lang="en-US" sz="2400" dirty="0">
                <a:solidFill>
                  <a:srgbClr val="6653DA"/>
                </a:solidFill>
                <a:latin typeface="Avenir Next" panose="020B0503020202020204" pitchFamily="34" charset="0"/>
              </a:rPr>
              <a:t>2.6 </a:t>
            </a:r>
            <a:r>
              <a:rPr lang="en-US" sz="2400" dirty="0">
                <a:latin typeface="Avenir Next" panose="020B0503020202020204" pitchFamily="34" charset="0"/>
              </a:rPr>
              <a:t> Treat information about people with sensitivity and handle confidential information in line with the law.</a:t>
            </a:r>
          </a:p>
          <a:p>
            <a:endParaRPr lang="en-US" sz="2400" dirty="0">
              <a:latin typeface="Avenir Next" panose="020B0503020202020204" pitchFamily="34" charset="0"/>
            </a:endParaRPr>
          </a:p>
          <a:p>
            <a:r>
              <a:rPr lang="en-US" sz="2400" dirty="0">
                <a:solidFill>
                  <a:srgbClr val="6653DA"/>
                </a:solidFill>
                <a:latin typeface="Avenir Next" panose="020B0503020202020204" pitchFamily="34" charset="0"/>
              </a:rPr>
              <a:t>5.1 (I will not) </a:t>
            </a:r>
            <a:r>
              <a:rPr lang="en-US" sz="2400" dirty="0">
                <a:latin typeface="Avenir Next" panose="020B0503020202020204" pitchFamily="34" charset="0"/>
              </a:rPr>
              <a:t> Abuse, neglect, discriminate, exploit or harm anyone, or condone this by others.</a:t>
            </a:r>
          </a:p>
          <a:p>
            <a:endParaRPr lang="en-GB" sz="2400" dirty="0">
              <a:latin typeface="Avenir Next" panose="020B0503020202020204" pitchFamily="34" charset="0"/>
            </a:endParaRPr>
          </a:p>
          <a:p>
            <a:pPr marL="342900" indent="-342900">
              <a:buFont typeface="Arial" panose="020B0604020202020204" pitchFamily="34" charset="0"/>
              <a:buChar char="•"/>
            </a:pPr>
            <a:endParaRPr lang="en-US" sz="2400" dirty="0">
              <a:latin typeface="Avenir Next" panose="020B0503020202020204" pitchFamily="34" charset="0"/>
            </a:endParaRP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endParaRPr lang="en-GB" sz="2400" dirty="0">
              <a:latin typeface="Avenir Next" panose="020B0503020202020204" pitchFamily="34" charset="0"/>
            </a:endParaRPr>
          </a:p>
        </p:txBody>
      </p:sp>
    </p:spTree>
    <p:extLst>
      <p:ext uri="{BB962C8B-B14F-4D97-AF65-F5344CB8AC3E}">
        <p14:creationId xmlns:p14="http://schemas.microsoft.com/office/powerpoint/2010/main" val="507338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C288620-EFC6-354E-81B7-A955AEBBBEC4}"/>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ooter Placeholder 8">
            <a:extLst>
              <a:ext uri="{FF2B5EF4-FFF2-40B4-BE49-F238E27FC236}">
                <a16:creationId xmlns:a16="http://schemas.microsoft.com/office/drawing/2014/main" id="{3A6B7C58-202A-7549-8BA2-59FA3CF4C68F}"/>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2781D0B9-0476-AD4E-9048-16850546A61D}"/>
              </a:ext>
            </a:extLst>
          </p:cNvPr>
          <p:cNvSpPr txBox="1"/>
          <p:nvPr/>
        </p:nvSpPr>
        <p:spPr>
          <a:xfrm>
            <a:off x="1283174" y="2160320"/>
            <a:ext cx="8133957" cy="489364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venir Next" panose="020B0503020202020204" pitchFamily="34" charset="0"/>
              </a:rPr>
              <a:t>Critical reflection, supported by good quality supervision is central to supporting anti-oppressive social work practice.</a:t>
            </a:r>
          </a:p>
          <a:p>
            <a:endParaRPr lang="en-GB" sz="2400" dirty="0">
              <a:latin typeface="Avenir Next" panose="020B0503020202020204" pitchFamily="34" charset="0"/>
            </a:endParaRPr>
          </a:p>
          <a:p>
            <a:pPr marL="342900" indent="-342900">
              <a:buFont typeface="Arial" panose="020B0604020202020204" pitchFamily="34" charset="0"/>
              <a:buChar char="•"/>
            </a:pPr>
            <a:r>
              <a:rPr lang="en-GB" sz="2400" dirty="0">
                <a:latin typeface="Avenir Next" panose="020B0503020202020204" pitchFamily="34" charset="0"/>
              </a:rPr>
              <a:t>We need to move from talking about oppression to actively and proactively doing something about it.</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r>
              <a:rPr lang="en-US" sz="2400" dirty="0">
                <a:latin typeface="Avenir Next" panose="020B0503020202020204" pitchFamily="34" charset="0"/>
              </a:rPr>
              <a:t> The  4D2P framework enables social workers to achieve all 9 domains of the PCF whilst providing professional attention to the service users experiences and circumstances.</a:t>
            </a: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endParaRPr lang="en-GB" sz="2400" dirty="0">
              <a:latin typeface="Avenir Next" panose="020B0503020202020204" pitchFamily="34" charset="0"/>
            </a:endParaRPr>
          </a:p>
          <a:p>
            <a:pPr marL="342900" indent="-342900">
              <a:buFont typeface="Arial" panose="020B0604020202020204" pitchFamily="34" charset="0"/>
              <a:buChar char="•"/>
            </a:pPr>
            <a:endParaRPr lang="en-GB" sz="2400" dirty="0">
              <a:latin typeface="Avenir Next" panose="020B0503020202020204" pitchFamily="34" charset="0"/>
            </a:endParaRPr>
          </a:p>
        </p:txBody>
      </p:sp>
    </p:spTree>
    <p:extLst>
      <p:ext uri="{BB962C8B-B14F-4D97-AF65-F5344CB8AC3E}">
        <p14:creationId xmlns:p14="http://schemas.microsoft.com/office/powerpoint/2010/main" val="230025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ame, table&#10;&#10;Description automatically generated">
            <a:extLst>
              <a:ext uri="{FF2B5EF4-FFF2-40B4-BE49-F238E27FC236}">
                <a16:creationId xmlns:a16="http://schemas.microsoft.com/office/drawing/2014/main" id="{C011F19D-33FB-3E46-A57B-753511E1BD3E}"/>
              </a:ext>
            </a:extLst>
          </p:cNvPr>
          <p:cNvPicPr>
            <a:picLocks noGrp="1" noChangeAspect="1"/>
          </p:cNvPicPr>
          <p:nvPr>
            <p:ph idx="1"/>
          </p:nvPr>
        </p:nvPicPr>
        <p:blipFill>
          <a:blip r:embed="rId2"/>
          <a:stretch>
            <a:fillRect/>
          </a:stretch>
        </p:blipFill>
        <p:spPr>
          <a:xfrm>
            <a:off x="0" y="0"/>
            <a:ext cx="12192000" cy="6858000"/>
          </a:xfrm>
        </p:spPr>
      </p:pic>
      <p:sp>
        <p:nvSpPr>
          <p:cNvPr id="6" name="Footer Placeholder 8">
            <a:extLst>
              <a:ext uri="{FF2B5EF4-FFF2-40B4-BE49-F238E27FC236}">
                <a16:creationId xmlns:a16="http://schemas.microsoft.com/office/drawing/2014/main" id="{F4A46D33-F208-9444-B093-E766323508F1}"/>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10" name="TextBox 9">
            <a:extLst>
              <a:ext uri="{FF2B5EF4-FFF2-40B4-BE49-F238E27FC236}">
                <a16:creationId xmlns:a16="http://schemas.microsoft.com/office/drawing/2014/main" id="{852DEBF3-C642-4344-8BD0-2C4FB42A662A}"/>
              </a:ext>
            </a:extLst>
          </p:cNvPr>
          <p:cNvSpPr txBox="1"/>
          <p:nvPr/>
        </p:nvSpPr>
        <p:spPr>
          <a:xfrm>
            <a:off x="976745" y="2053550"/>
            <a:ext cx="5119255" cy="4462760"/>
          </a:xfrm>
          <a:prstGeom prst="rect">
            <a:avLst/>
          </a:prstGeom>
          <a:noFill/>
        </p:spPr>
        <p:txBody>
          <a:bodyPr wrap="square" rtlCol="0">
            <a:spAutoFit/>
          </a:bodyPr>
          <a:lstStyle/>
          <a:p>
            <a:pPr marL="457200" indent="-457200">
              <a:buFont typeface="+mj-lt"/>
              <a:buAutoNum type="arabicPeriod"/>
            </a:pPr>
            <a:r>
              <a:rPr lang="en-GB" sz="2400" dirty="0">
                <a:latin typeface="Avenir Next" panose="020B0503020202020204" pitchFamily="34" charset="0"/>
              </a:rPr>
              <a:t>Introduce participants to the new </a:t>
            </a:r>
            <a:r>
              <a:rPr lang="en-GB" sz="2400" dirty="0">
                <a:solidFill>
                  <a:srgbClr val="6653DA"/>
                </a:solidFill>
                <a:latin typeface="Avenir Next" panose="020B0503020202020204" pitchFamily="34" charset="0"/>
              </a:rPr>
              <a:t>4D2P Framework.</a:t>
            </a:r>
          </a:p>
          <a:p>
            <a:pPr marL="457200" indent="-457200">
              <a:buFont typeface="+mj-lt"/>
              <a:buAutoNum type="arabicPeriod"/>
            </a:pPr>
            <a:endParaRPr lang="en-GB" sz="2400" dirty="0">
              <a:solidFill>
                <a:srgbClr val="6653DA"/>
              </a:solidFill>
              <a:latin typeface="Avenir Next" panose="020B0503020202020204" pitchFamily="34" charset="0"/>
            </a:endParaRPr>
          </a:p>
          <a:p>
            <a:pPr marL="457200" indent="-457200">
              <a:buFont typeface="+mj-lt"/>
              <a:buAutoNum type="arabicPeriod"/>
            </a:pPr>
            <a:r>
              <a:rPr lang="en-GB" sz="2400" dirty="0">
                <a:latin typeface="Avenir Next" panose="020B0503020202020204" pitchFamily="34" charset="0"/>
              </a:rPr>
              <a:t>Examine how the framework can assist in addressing and disrupting different forms of oppression and racism.</a:t>
            </a:r>
          </a:p>
          <a:p>
            <a:pPr marL="457200" indent="-457200">
              <a:buFont typeface="+mj-lt"/>
              <a:buAutoNum type="arabicPeriod"/>
            </a:pPr>
            <a:endParaRPr lang="en-GB" sz="2400" dirty="0">
              <a:latin typeface="Avenir Next" panose="020B0503020202020204" pitchFamily="34" charset="0"/>
            </a:endParaRPr>
          </a:p>
          <a:p>
            <a:pPr marL="457200" indent="-457200">
              <a:buFont typeface="+mj-lt"/>
              <a:buAutoNum type="arabicPeriod"/>
            </a:pPr>
            <a:r>
              <a:rPr lang="en-GB" sz="2400" dirty="0">
                <a:latin typeface="Avenir Next" panose="020B0503020202020204" pitchFamily="34" charset="0"/>
              </a:rPr>
              <a:t>To support social workers, students and managers to apply the </a:t>
            </a:r>
            <a:r>
              <a:rPr lang="en-GB" sz="2400" dirty="0">
                <a:solidFill>
                  <a:srgbClr val="6653DA"/>
                </a:solidFill>
                <a:latin typeface="Avenir Next" panose="020B0503020202020204" pitchFamily="34" charset="0"/>
              </a:rPr>
              <a:t>4D2P</a:t>
            </a:r>
            <a:r>
              <a:rPr lang="en-GB" sz="2400" dirty="0">
                <a:latin typeface="Avenir Next" panose="020B0503020202020204" pitchFamily="34" charset="0"/>
              </a:rPr>
              <a:t> to their daily practice.</a:t>
            </a:r>
          </a:p>
          <a:p>
            <a:endParaRPr lang="en-GB" sz="2000" dirty="0">
              <a:latin typeface="Avenir Next" panose="020B0503020202020204" pitchFamily="34" charset="0"/>
            </a:endParaRPr>
          </a:p>
        </p:txBody>
      </p:sp>
    </p:spTree>
    <p:extLst>
      <p:ext uri="{BB962C8B-B14F-4D97-AF65-F5344CB8AC3E}">
        <p14:creationId xmlns:p14="http://schemas.microsoft.com/office/powerpoint/2010/main" val="23284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bird&#10;&#10;Description automatically generated">
            <a:extLst>
              <a:ext uri="{FF2B5EF4-FFF2-40B4-BE49-F238E27FC236}">
                <a16:creationId xmlns:a16="http://schemas.microsoft.com/office/drawing/2014/main" id="{728CE776-8EB6-AC4D-AEB6-0A4CCEB09770}"/>
              </a:ext>
            </a:extLst>
          </p:cNvPr>
          <p:cNvPicPr>
            <a:picLocks noGrp="1" noChangeAspect="1"/>
          </p:cNvPicPr>
          <p:nvPr>
            <p:ph idx="1"/>
          </p:nvPr>
        </p:nvPicPr>
        <p:blipFill rotWithShape="1">
          <a:blip r:embed="rId2"/>
          <a:srcRect b="19"/>
          <a:stretch/>
        </p:blipFill>
        <p:spPr>
          <a:xfrm>
            <a:off x="-1504" y="0"/>
            <a:ext cx="12191980" cy="6856718"/>
          </a:xfrm>
          <a:prstGeom prst="rect">
            <a:avLst/>
          </a:prstGeom>
        </p:spPr>
      </p:pic>
      <p:sp>
        <p:nvSpPr>
          <p:cNvPr id="7" name="Footer Placeholder 8">
            <a:extLst>
              <a:ext uri="{FF2B5EF4-FFF2-40B4-BE49-F238E27FC236}">
                <a16:creationId xmlns:a16="http://schemas.microsoft.com/office/drawing/2014/main" id="{772A3673-E327-0A4D-A83D-87832FB2EEE6}"/>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02A48859-ED7F-714D-ADF0-B9C951AA9657}"/>
              </a:ext>
            </a:extLst>
          </p:cNvPr>
          <p:cNvSpPr txBox="1"/>
          <p:nvPr/>
        </p:nvSpPr>
        <p:spPr>
          <a:xfrm>
            <a:off x="6275294" y="1968694"/>
            <a:ext cx="5396753" cy="1061829"/>
          </a:xfrm>
          <a:prstGeom prst="rect">
            <a:avLst/>
          </a:prstGeom>
          <a:noFill/>
        </p:spPr>
        <p:txBody>
          <a:bodyPr wrap="square" rtlCol="0">
            <a:spAutoFit/>
          </a:bodyPr>
          <a:lstStyle/>
          <a:p>
            <a:pPr marL="342900" indent="-342900">
              <a:buFont typeface="Arial" panose="020B0604020202020204" pitchFamily="34" charset="0"/>
              <a:buChar char="•"/>
            </a:pPr>
            <a:r>
              <a:rPr lang="en-GB" sz="2100" dirty="0" err="1">
                <a:latin typeface="Avenir Next" panose="020B0503020202020204" pitchFamily="34" charset="0"/>
              </a:rPr>
              <a:t>Tedam,P</a:t>
            </a:r>
            <a:r>
              <a:rPr lang="en-GB" sz="2100" dirty="0">
                <a:latin typeface="Avenir Next" panose="020B0503020202020204" pitchFamily="34" charset="0"/>
              </a:rPr>
              <a:t>. (2020) Anti-Oppressive . Social Work Practice. London. Learning Matters</a:t>
            </a:r>
          </a:p>
        </p:txBody>
      </p:sp>
      <p:sp>
        <p:nvSpPr>
          <p:cNvPr id="9" name="TextBox 8">
            <a:extLst>
              <a:ext uri="{FF2B5EF4-FFF2-40B4-BE49-F238E27FC236}">
                <a16:creationId xmlns:a16="http://schemas.microsoft.com/office/drawing/2014/main" id="{364F8853-DF9B-5D40-9288-452FAFB24CBF}"/>
              </a:ext>
            </a:extLst>
          </p:cNvPr>
          <p:cNvSpPr txBox="1"/>
          <p:nvPr/>
        </p:nvSpPr>
        <p:spPr>
          <a:xfrm>
            <a:off x="1077213" y="1968694"/>
            <a:ext cx="5198081" cy="3970318"/>
          </a:xfrm>
          <a:prstGeom prst="rect">
            <a:avLst/>
          </a:prstGeom>
          <a:noFill/>
        </p:spPr>
        <p:txBody>
          <a:bodyPr wrap="square" rtlCol="0">
            <a:spAutoFit/>
          </a:bodyPr>
          <a:lstStyle/>
          <a:p>
            <a:pPr marL="342900" indent="-342900">
              <a:buFont typeface="Arial" panose="020B0604020202020204" pitchFamily="34" charset="0"/>
              <a:buChar char="•"/>
            </a:pPr>
            <a:r>
              <a:rPr lang="en-GB" sz="2100" dirty="0">
                <a:latin typeface="Avenir Next" panose="020B0503020202020204" pitchFamily="34" charset="0"/>
              </a:rPr>
              <a:t>Dominelli, L. (2002) Anti-oppressive social work theory and practice. London. Palgrave Macmillan</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err="1">
                <a:latin typeface="Avenir Next" panose="020B0503020202020204" pitchFamily="34" charset="0"/>
              </a:rPr>
              <a:t>Di’Angelo</a:t>
            </a:r>
            <a:r>
              <a:rPr lang="en-GB" sz="2100" dirty="0">
                <a:latin typeface="Avenir Next" panose="020B0503020202020204" pitchFamily="34" charset="0"/>
              </a:rPr>
              <a:t>, R (2018) White Fragility: Why its so hard for white people to talk about racism. Boston. Beacon Press</a:t>
            </a:r>
          </a:p>
          <a:p>
            <a:pPr marL="342900" indent="-342900">
              <a:buFont typeface="Arial" panose="020B0604020202020204" pitchFamily="34" charset="0"/>
              <a:buChar char="•"/>
            </a:pPr>
            <a:endParaRPr lang="en-GB" sz="2100" dirty="0">
              <a:latin typeface="Avenir Next" panose="020B0503020202020204" pitchFamily="34" charset="0"/>
            </a:endParaRPr>
          </a:p>
          <a:p>
            <a:pPr marL="342900" indent="-342900">
              <a:buFont typeface="Arial" panose="020B0604020202020204" pitchFamily="34" charset="0"/>
              <a:buChar char="•"/>
            </a:pPr>
            <a:r>
              <a:rPr lang="en-GB" sz="2100" dirty="0">
                <a:latin typeface="Avenir Next" panose="020B0503020202020204" pitchFamily="34" charset="0"/>
              </a:rPr>
              <a:t>French, J.R and Raven, B. (1959) The bases of social power. In D. Cartwright (Ed.), Studies in social power (p. 150–167). University of Michigan. </a:t>
            </a:r>
          </a:p>
        </p:txBody>
      </p:sp>
      <p:pic>
        <p:nvPicPr>
          <p:cNvPr id="3" name="Picture 2">
            <a:extLst>
              <a:ext uri="{FF2B5EF4-FFF2-40B4-BE49-F238E27FC236}">
                <a16:creationId xmlns:a16="http://schemas.microsoft.com/office/drawing/2014/main" id="{EF51C5B9-C896-475E-B5B8-A2B01EFF137D}"/>
              </a:ext>
            </a:extLst>
          </p:cNvPr>
          <p:cNvPicPr>
            <a:picLocks noChangeAspect="1"/>
          </p:cNvPicPr>
          <p:nvPr/>
        </p:nvPicPr>
        <p:blipFill>
          <a:blip r:embed="rId3"/>
          <a:stretch>
            <a:fillRect/>
          </a:stretch>
        </p:blipFill>
        <p:spPr>
          <a:xfrm>
            <a:off x="7686767" y="3030523"/>
            <a:ext cx="2091109" cy="2859272"/>
          </a:xfrm>
          <a:prstGeom prst="rect">
            <a:avLst/>
          </a:prstGeom>
        </p:spPr>
      </p:pic>
    </p:spTree>
    <p:extLst>
      <p:ext uri="{BB962C8B-B14F-4D97-AF65-F5344CB8AC3E}">
        <p14:creationId xmlns:p14="http://schemas.microsoft.com/office/powerpoint/2010/main" val="3964234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oy&#10;&#10;Description automatically generated">
            <a:extLst>
              <a:ext uri="{FF2B5EF4-FFF2-40B4-BE49-F238E27FC236}">
                <a16:creationId xmlns:a16="http://schemas.microsoft.com/office/drawing/2014/main" id="{FED67CE0-4DE3-A74F-BC83-2E1FF2A0F82F}"/>
              </a:ext>
            </a:extLst>
          </p:cNvPr>
          <p:cNvPicPr>
            <a:picLocks noGrp="1" noChangeAspect="1"/>
          </p:cNvPicPr>
          <p:nvPr>
            <p:ph idx="1"/>
          </p:nvPr>
        </p:nvPicPr>
        <p:blipFill>
          <a:blip r:embed="rId2"/>
          <a:stretch>
            <a:fillRect/>
          </a:stretch>
        </p:blipFill>
        <p:spPr>
          <a:xfrm>
            <a:off x="0" y="0"/>
            <a:ext cx="12192000" cy="6858000"/>
          </a:xfrm>
        </p:spPr>
      </p:pic>
      <p:sp>
        <p:nvSpPr>
          <p:cNvPr id="6" name="Footer Placeholder 8">
            <a:extLst>
              <a:ext uri="{FF2B5EF4-FFF2-40B4-BE49-F238E27FC236}">
                <a16:creationId xmlns:a16="http://schemas.microsoft.com/office/drawing/2014/main" id="{8414D413-9565-EA4E-8D9A-B99BD6B115AF}"/>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7" name="TextBox 6">
            <a:extLst>
              <a:ext uri="{FF2B5EF4-FFF2-40B4-BE49-F238E27FC236}">
                <a16:creationId xmlns:a16="http://schemas.microsoft.com/office/drawing/2014/main" id="{39973456-26E3-3744-A08B-6A7048E1B206}"/>
              </a:ext>
            </a:extLst>
          </p:cNvPr>
          <p:cNvSpPr txBox="1"/>
          <p:nvPr/>
        </p:nvSpPr>
        <p:spPr>
          <a:xfrm>
            <a:off x="1348583" y="1548741"/>
            <a:ext cx="7816200" cy="2585323"/>
          </a:xfrm>
          <a:prstGeom prst="rect">
            <a:avLst/>
          </a:prstGeom>
          <a:noFill/>
        </p:spPr>
        <p:txBody>
          <a:bodyPr wrap="square" rtlCol="0">
            <a:spAutoFit/>
          </a:bodyPr>
          <a:lstStyle/>
          <a:p>
            <a:pPr algn="just"/>
            <a:r>
              <a:rPr lang="en-GB" dirty="0">
                <a:latin typeface="Avenir Next" panose="020B0503020202020204" pitchFamily="34" charset="0"/>
              </a:rPr>
              <a:t>Social workers sign up to values and principles</a:t>
            </a:r>
          </a:p>
          <a:p>
            <a:pPr algn="just"/>
            <a:r>
              <a:rPr lang="en-GB" dirty="0">
                <a:latin typeface="Avenir Next" panose="020B0503020202020204" pitchFamily="34" charset="0"/>
              </a:rPr>
              <a:t>which uphold human rights and strive for social justice.</a:t>
            </a:r>
          </a:p>
          <a:p>
            <a:pPr algn="just"/>
            <a:endParaRPr lang="en-GB" dirty="0">
              <a:latin typeface="Avenir Next" panose="020B0503020202020204" pitchFamily="34" charset="0"/>
            </a:endParaRPr>
          </a:p>
          <a:p>
            <a:pPr algn="just"/>
            <a:r>
              <a:rPr lang="en-GB" dirty="0">
                <a:latin typeface="Avenir Next" panose="020B0503020202020204" pitchFamily="34" charset="0"/>
              </a:rPr>
              <a:t>These values and principles include respecting and valuing </a:t>
            </a:r>
          </a:p>
          <a:p>
            <a:pPr algn="just"/>
            <a:r>
              <a:rPr lang="en-GB" dirty="0">
                <a:latin typeface="Avenir Next" panose="020B0503020202020204" pitchFamily="34" charset="0"/>
              </a:rPr>
              <a:t>the worth of individuals.</a:t>
            </a:r>
          </a:p>
          <a:p>
            <a:pPr algn="just"/>
            <a:endParaRPr lang="en-GB" dirty="0">
              <a:latin typeface="Avenir Next" panose="020B0503020202020204" pitchFamily="34" charset="0"/>
            </a:endParaRPr>
          </a:p>
          <a:p>
            <a:pPr algn="just"/>
            <a:r>
              <a:rPr lang="en-GB" dirty="0">
                <a:latin typeface="Avenir Next" panose="020B0503020202020204" pitchFamily="34" charset="0"/>
              </a:rPr>
              <a:t>Social workers advocate on behalf of the oppressed, the voiceless, and others who are unable to advocate for themselves. </a:t>
            </a:r>
          </a:p>
          <a:p>
            <a:pPr algn="just"/>
            <a:endParaRPr lang="en-GB" dirty="0">
              <a:latin typeface="Avenir Next" panose="020B0503020202020204" pitchFamily="34" charset="0"/>
            </a:endParaRPr>
          </a:p>
        </p:txBody>
      </p:sp>
      <p:sp>
        <p:nvSpPr>
          <p:cNvPr id="8" name="TextBox 7">
            <a:extLst>
              <a:ext uri="{FF2B5EF4-FFF2-40B4-BE49-F238E27FC236}">
                <a16:creationId xmlns:a16="http://schemas.microsoft.com/office/drawing/2014/main" id="{7B332E6A-1FBA-CC4E-80B3-B85414975697}"/>
              </a:ext>
            </a:extLst>
          </p:cNvPr>
          <p:cNvSpPr txBox="1"/>
          <p:nvPr/>
        </p:nvSpPr>
        <p:spPr>
          <a:xfrm>
            <a:off x="1348583" y="3927764"/>
            <a:ext cx="10206108" cy="2588546"/>
          </a:xfrm>
          <a:prstGeom prst="rect">
            <a:avLst/>
          </a:prstGeom>
          <a:noFill/>
        </p:spPr>
        <p:txBody>
          <a:bodyPr wrap="square" rtlCol="0">
            <a:spAutoFit/>
          </a:bodyPr>
          <a:lstStyle/>
          <a:p>
            <a:pPr algn="just"/>
            <a:r>
              <a:rPr lang="en-GB" dirty="0">
                <a:latin typeface="Avenir Next" panose="020B0503020202020204" pitchFamily="34" charset="0"/>
              </a:rPr>
              <a:t>Social workers  often focus on issues such as  discrimination, harassment, poverty, homelessness,  and other forms of injustice.</a:t>
            </a:r>
          </a:p>
          <a:p>
            <a:pPr algn="just"/>
            <a:endParaRPr lang="en-GB" dirty="0">
              <a:latin typeface="Avenir Next" panose="020B0503020202020204" pitchFamily="34" charset="0"/>
            </a:endParaRPr>
          </a:p>
          <a:p>
            <a:pPr algn="just"/>
            <a:r>
              <a:rPr lang="en-GB" dirty="0">
                <a:latin typeface="Avenir Next" panose="020B0503020202020204" pitchFamily="34" charset="0"/>
              </a:rPr>
              <a:t>To advocate effectively for the oppressed and voiceless requires the use of various tools,  skills and knowledge.</a:t>
            </a:r>
          </a:p>
          <a:p>
            <a:pPr algn="just"/>
            <a:endParaRPr lang="en-GB" dirty="0">
              <a:latin typeface="Avenir Next" panose="020B0503020202020204" pitchFamily="34" charset="0"/>
            </a:endParaRPr>
          </a:p>
          <a:p>
            <a:pPr algn="just"/>
            <a:r>
              <a:rPr lang="en-GB" dirty="0">
                <a:latin typeface="Avenir Next" panose="020B0503020202020204" pitchFamily="34" charset="0"/>
              </a:rPr>
              <a:t>In todays discussion, I will present the </a:t>
            </a:r>
            <a:r>
              <a:rPr lang="en-GB" dirty="0">
                <a:solidFill>
                  <a:srgbClr val="6653DA"/>
                </a:solidFill>
                <a:latin typeface="Avenir Next" panose="020B0503020202020204" pitchFamily="34" charset="0"/>
              </a:rPr>
              <a:t>4D2P Framework </a:t>
            </a:r>
            <a:r>
              <a:rPr lang="en-GB" dirty="0">
                <a:latin typeface="Avenir Next" panose="020B0503020202020204" pitchFamily="34" charset="0"/>
              </a:rPr>
              <a:t>(Tedam,2020) and its relevance for contemporary social work.</a:t>
            </a:r>
          </a:p>
          <a:p>
            <a:endParaRPr lang="en-US" dirty="0"/>
          </a:p>
        </p:txBody>
      </p:sp>
    </p:spTree>
    <p:extLst>
      <p:ext uri="{BB962C8B-B14F-4D97-AF65-F5344CB8AC3E}">
        <p14:creationId xmlns:p14="http://schemas.microsoft.com/office/powerpoint/2010/main" val="259114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 calcmode="lin" valueType="num">
                                      <p:cBhvr additive="base">
                                        <p:cTn id="3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additive="base">
                                        <p:cTn id="4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6612-B61D-F346-AFB7-14EDA25D35C8}"/>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09D5A1D-C792-484E-8F44-C058C11F4E61}"/>
              </a:ext>
            </a:extLst>
          </p:cNvPr>
          <p:cNvPicPr>
            <a:picLocks noGrp="1" noChangeAspect="1"/>
          </p:cNvPicPr>
          <p:nvPr>
            <p:ph idx="1"/>
          </p:nvPr>
        </p:nvPicPr>
        <p:blipFill>
          <a:blip r:embed="rId2"/>
          <a:stretch>
            <a:fillRect/>
          </a:stretch>
        </p:blipFill>
        <p:spPr>
          <a:xfrm>
            <a:off x="0" y="0"/>
            <a:ext cx="12192000" cy="6858000"/>
          </a:xfrm>
        </p:spPr>
      </p:pic>
      <p:sp>
        <p:nvSpPr>
          <p:cNvPr id="6" name="Footer Placeholder 8">
            <a:extLst>
              <a:ext uri="{FF2B5EF4-FFF2-40B4-BE49-F238E27FC236}">
                <a16:creationId xmlns:a16="http://schemas.microsoft.com/office/drawing/2014/main" id="{B7C4959F-4160-0141-9A12-52E3AE23D66C}"/>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7" name="TextBox 6">
            <a:extLst>
              <a:ext uri="{FF2B5EF4-FFF2-40B4-BE49-F238E27FC236}">
                <a16:creationId xmlns:a16="http://schemas.microsoft.com/office/drawing/2014/main" id="{9A687732-340F-D340-868A-E139C5140E47}"/>
              </a:ext>
            </a:extLst>
          </p:cNvPr>
          <p:cNvSpPr txBox="1"/>
          <p:nvPr/>
        </p:nvSpPr>
        <p:spPr>
          <a:xfrm>
            <a:off x="5908963" y="2483049"/>
            <a:ext cx="5708074" cy="2862322"/>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venir Next" panose="020B0503020202020204" pitchFamily="34" charset="0"/>
              </a:rPr>
              <a:t>The importance of anti-oppressive practice</a:t>
            </a:r>
          </a:p>
          <a:p>
            <a:pPr marL="342900" indent="-342900">
              <a:buFont typeface="Arial" panose="020B0604020202020204" pitchFamily="34" charset="0"/>
              <a:buChar char="•"/>
            </a:pPr>
            <a:r>
              <a:rPr lang="en-GB" sz="2000" dirty="0">
                <a:latin typeface="Avenir Next" panose="020B0503020202020204" pitchFamily="34" charset="0"/>
              </a:rPr>
              <a:t>Background to the development of the framework</a:t>
            </a:r>
          </a:p>
          <a:p>
            <a:pPr marL="342900" indent="-342900">
              <a:buFont typeface="Arial" panose="020B0604020202020204" pitchFamily="34" charset="0"/>
              <a:buChar char="•"/>
            </a:pPr>
            <a:r>
              <a:rPr lang="en-GB" sz="2000" dirty="0">
                <a:latin typeface="Avenir Next" panose="020B0503020202020204" pitchFamily="34" charset="0"/>
              </a:rPr>
              <a:t>The framework itself &amp; links to practice</a:t>
            </a:r>
          </a:p>
          <a:p>
            <a:pPr marL="342900" indent="-342900">
              <a:buFont typeface="Arial" panose="020B0604020202020204" pitchFamily="34" charset="0"/>
              <a:buChar char="•"/>
            </a:pPr>
            <a:r>
              <a:rPr lang="en-GB" sz="2000" dirty="0">
                <a:latin typeface="Avenir Next" panose="020B0503020202020204" pitchFamily="34" charset="0"/>
              </a:rPr>
              <a:t>Conclusion</a:t>
            </a:r>
          </a:p>
          <a:p>
            <a:endParaRPr lang="en-GB" sz="2000" dirty="0">
              <a:latin typeface="Avenir Next" panose="020B0503020202020204" pitchFamily="34" charset="0"/>
            </a:endParaRPr>
          </a:p>
          <a:p>
            <a:endParaRPr lang="en-GB" sz="2000" dirty="0">
              <a:latin typeface="Avenir Next" panose="020B0503020202020204" pitchFamily="34" charset="0"/>
            </a:endParaRPr>
          </a:p>
          <a:p>
            <a:r>
              <a:rPr lang="en-GB" sz="2000" dirty="0">
                <a:latin typeface="Avenir Next" panose="020B0503020202020204" pitchFamily="34" charset="0"/>
              </a:rPr>
              <a:t>*There will be a few activities requiring the use of the chatroom for contributions</a:t>
            </a:r>
          </a:p>
        </p:txBody>
      </p:sp>
    </p:spTree>
    <p:extLst>
      <p:ext uri="{BB962C8B-B14F-4D97-AF65-F5344CB8AC3E}">
        <p14:creationId xmlns:p14="http://schemas.microsoft.com/office/powerpoint/2010/main" val="180252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9B24-15AF-9A40-BA15-706FE8EAE756}"/>
              </a:ext>
            </a:extLst>
          </p:cNvPr>
          <p:cNvSpPr>
            <a:spLocks noGrp="1"/>
          </p:cNvSpPr>
          <p:nvPr>
            <p:ph type="title"/>
          </p:nvPr>
        </p:nvSpPr>
        <p:spPr/>
        <p:txBody>
          <a:bodyPr/>
          <a:lstStyle/>
          <a:p>
            <a:endParaRPr lang="en-US"/>
          </a:p>
        </p:txBody>
      </p:sp>
      <p:sp>
        <p:nvSpPr>
          <p:cNvPr id="8" name="Footer Placeholder 8">
            <a:extLst>
              <a:ext uri="{FF2B5EF4-FFF2-40B4-BE49-F238E27FC236}">
                <a16:creationId xmlns:a16="http://schemas.microsoft.com/office/drawing/2014/main" id="{4A111C51-469C-B143-B257-38808AE2BE75}"/>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pic>
        <p:nvPicPr>
          <p:cNvPr id="4" name="Picture 3" descr="A close up of a logo&#10;&#10;Description automatically generated">
            <a:extLst>
              <a:ext uri="{FF2B5EF4-FFF2-40B4-BE49-F238E27FC236}">
                <a16:creationId xmlns:a16="http://schemas.microsoft.com/office/drawing/2014/main" id="{902993AB-81C0-5243-B19A-5E3EB65B0D86}"/>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DD0037F5-77F0-CE43-B12B-C1A850D3D1E2}"/>
              </a:ext>
            </a:extLst>
          </p:cNvPr>
          <p:cNvSpPr txBox="1"/>
          <p:nvPr/>
        </p:nvSpPr>
        <p:spPr>
          <a:xfrm>
            <a:off x="6096000" y="1959265"/>
            <a:ext cx="5340928" cy="3170099"/>
          </a:xfrm>
          <a:prstGeom prst="rect">
            <a:avLst/>
          </a:prstGeom>
          <a:noFill/>
        </p:spPr>
        <p:txBody>
          <a:bodyPr wrap="square" rtlCol="0">
            <a:spAutoFit/>
          </a:bodyPr>
          <a:lstStyle/>
          <a:p>
            <a:pPr algn="just"/>
            <a:r>
              <a:rPr lang="en-GB" sz="2000" i="1" dirty="0">
                <a:latin typeface="Avenir Next Medium" panose="020B0503020202020204" pitchFamily="34" charset="0"/>
              </a:rPr>
              <a:t>“Each time a man  stands up for an ideal, or acts to improve the lot of others, or strikes out against injustice, he sends forth a tiny ripple of hope, and crossing each other from a million different </a:t>
            </a:r>
            <a:r>
              <a:rPr lang="en-GB" sz="2000" i="1" dirty="0" err="1">
                <a:latin typeface="Avenir Next Medium" panose="020B0503020202020204" pitchFamily="34" charset="0"/>
              </a:rPr>
              <a:t>centers</a:t>
            </a:r>
            <a:r>
              <a:rPr lang="en-GB" sz="2000" i="1" dirty="0">
                <a:latin typeface="Avenir Next Medium" panose="020B0503020202020204" pitchFamily="34" charset="0"/>
              </a:rPr>
              <a:t> of energy and daring those ripples build a current which can sweep down the mightiest walls of oppression and resistance.”</a:t>
            </a:r>
          </a:p>
          <a:p>
            <a:pPr algn="just"/>
            <a:endParaRPr lang="en-GB" sz="2000" i="1" dirty="0">
              <a:latin typeface="Avenir Next Medium" panose="020B0503020202020204" pitchFamily="34" charset="0"/>
            </a:endParaRPr>
          </a:p>
          <a:p>
            <a:pPr algn="just"/>
            <a:r>
              <a:rPr lang="en-GB" sz="2000" i="1" dirty="0">
                <a:latin typeface="Avenir Next Medium" panose="020B0503020202020204" pitchFamily="34" charset="0"/>
              </a:rPr>
              <a:t> (Robert, F. Kennedy)</a:t>
            </a:r>
          </a:p>
        </p:txBody>
      </p:sp>
    </p:spTree>
    <p:extLst>
      <p:ext uri="{BB962C8B-B14F-4D97-AF65-F5344CB8AC3E}">
        <p14:creationId xmlns:p14="http://schemas.microsoft.com/office/powerpoint/2010/main" val="31557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flower, bird&#10;&#10;Description automatically generated">
            <a:extLst>
              <a:ext uri="{FF2B5EF4-FFF2-40B4-BE49-F238E27FC236}">
                <a16:creationId xmlns:a16="http://schemas.microsoft.com/office/drawing/2014/main" id="{18ECAD5D-8179-C34A-97B4-00112574392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E0D9F831-43CF-FA46-9A5D-C56286A2D78F}"/>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78BA9326-8EAA-8F44-A079-FFE6B510D716}"/>
              </a:ext>
            </a:extLst>
          </p:cNvPr>
          <p:cNvSpPr txBox="1"/>
          <p:nvPr/>
        </p:nvSpPr>
        <p:spPr>
          <a:xfrm>
            <a:off x="5846618" y="1838813"/>
            <a:ext cx="5708074" cy="3785652"/>
          </a:xfrm>
          <a:prstGeom prst="rect">
            <a:avLst/>
          </a:prstGeom>
          <a:noFill/>
        </p:spPr>
        <p:txBody>
          <a:bodyPr wrap="square" rtlCol="0">
            <a:spAutoFit/>
          </a:bodyPr>
          <a:lstStyle/>
          <a:p>
            <a:pPr algn="just"/>
            <a:r>
              <a:rPr lang="en-GB" sz="2000" i="1" dirty="0">
                <a:latin typeface="Avenir Next Medium" panose="020B0503020202020204" pitchFamily="34" charset="0"/>
              </a:rPr>
              <a:t>“Anti-oppressive practice embodies a person-</a:t>
            </a:r>
            <a:r>
              <a:rPr lang="en-GB" sz="2000" i="1" dirty="0" err="1">
                <a:latin typeface="Avenir Next Medium" panose="020B0503020202020204" pitchFamily="34" charset="0"/>
              </a:rPr>
              <a:t>centered</a:t>
            </a:r>
            <a:r>
              <a:rPr lang="en-GB" sz="2000" i="1" dirty="0">
                <a:latin typeface="Avenir Next Medium" panose="020B0503020202020204" pitchFamily="34" charset="0"/>
              </a:rPr>
              <a:t> philosophy; an egalitarian value system concerned with reducing the deleterious effects of structural inequalities upon people’s lives; a methodology focusing on both process and outcome; and a way of structuring relationships between individuals that aims to empower users by reducing the negative effects of hierarchy on their interaction and the work they do together” </a:t>
            </a:r>
          </a:p>
          <a:p>
            <a:endParaRPr lang="en-GB" sz="2000" i="1" dirty="0">
              <a:latin typeface="Avenir Next Medium" panose="020B0503020202020204" pitchFamily="34" charset="0"/>
            </a:endParaRPr>
          </a:p>
          <a:p>
            <a:r>
              <a:rPr lang="en-GB" sz="2000" i="1" dirty="0">
                <a:latin typeface="Avenir Next Medium" panose="020B0503020202020204" pitchFamily="34" charset="0"/>
              </a:rPr>
              <a:t>(Dominelli, 2002)</a:t>
            </a:r>
          </a:p>
        </p:txBody>
      </p:sp>
    </p:spTree>
    <p:extLst>
      <p:ext uri="{BB962C8B-B14F-4D97-AF65-F5344CB8AC3E}">
        <p14:creationId xmlns:p14="http://schemas.microsoft.com/office/powerpoint/2010/main" val="230356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a:extLst>
              <a:ext uri="{FF2B5EF4-FFF2-40B4-BE49-F238E27FC236}">
                <a16:creationId xmlns:a16="http://schemas.microsoft.com/office/drawing/2014/main" id="{DCBE345E-3052-724B-A933-0C4EF4CD7330}"/>
              </a:ext>
            </a:extLst>
          </p:cNvPr>
          <p:cNvPicPr>
            <a:picLocks noGrp="1" noChangeAspect="1"/>
          </p:cNvPicPr>
          <p:nvPr>
            <p:ph idx="1"/>
          </p:nvPr>
        </p:nvPicPr>
        <p:blipFill>
          <a:blip r:embed="rId2"/>
          <a:stretch>
            <a:fillRect/>
          </a:stretch>
        </p:blipFill>
        <p:spPr>
          <a:xfrm>
            <a:off x="0" y="0"/>
            <a:ext cx="12190476" cy="6858000"/>
          </a:xfrm>
        </p:spPr>
      </p:pic>
      <p:sp>
        <p:nvSpPr>
          <p:cNvPr id="7" name="Footer Placeholder 8">
            <a:extLst>
              <a:ext uri="{FF2B5EF4-FFF2-40B4-BE49-F238E27FC236}">
                <a16:creationId xmlns:a16="http://schemas.microsoft.com/office/drawing/2014/main" id="{552029C0-BDFD-4B48-B4A3-B1EF5625F2D4}"/>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EE9B3CAB-BAC8-064E-8D89-6473AC891DD3}"/>
              </a:ext>
            </a:extLst>
          </p:cNvPr>
          <p:cNvSpPr txBox="1"/>
          <p:nvPr/>
        </p:nvSpPr>
        <p:spPr>
          <a:xfrm>
            <a:off x="6779848" y="1976507"/>
            <a:ext cx="5049983" cy="3539430"/>
          </a:xfrm>
          <a:prstGeom prst="rect">
            <a:avLst/>
          </a:prstGeom>
          <a:noFill/>
        </p:spPr>
        <p:txBody>
          <a:bodyPr wrap="square" rtlCol="0">
            <a:spAutoFit/>
          </a:bodyPr>
          <a:lstStyle/>
          <a:p>
            <a:r>
              <a:rPr lang="en-GB" sz="2800" dirty="0">
                <a:latin typeface="Avenir Next" panose="020B0503020202020204" pitchFamily="34" charset="0"/>
              </a:rPr>
              <a:t>Reflecting on your previous and current practice, tell us which models or frameworks you use  to ensure your work is anti-oppressive.</a:t>
            </a:r>
          </a:p>
          <a:p>
            <a:endParaRPr lang="en-GB" sz="2800" dirty="0">
              <a:latin typeface="Avenir Next" panose="020B0503020202020204" pitchFamily="34" charset="0"/>
            </a:endParaRPr>
          </a:p>
          <a:p>
            <a:r>
              <a:rPr lang="en-GB" sz="2800" dirty="0">
                <a:latin typeface="Avenir Next" panose="020B0503020202020204" pitchFamily="34" charset="0"/>
              </a:rPr>
              <a:t>Use the chatroom to share your thoughts.</a:t>
            </a:r>
          </a:p>
        </p:txBody>
      </p:sp>
    </p:spTree>
    <p:extLst>
      <p:ext uri="{BB962C8B-B14F-4D97-AF65-F5344CB8AC3E}">
        <p14:creationId xmlns:p14="http://schemas.microsoft.com/office/powerpoint/2010/main" val="7574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bird, flower&#10;&#10;Description automatically generated">
            <a:extLst>
              <a:ext uri="{FF2B5EF4-FFF2-40B4-BE49-F238E27FC236}">
                <a16:creationId xmlns:a16="http://schemas.microsoft.com/office/drawing/2014/main" id="{DADA1A96-DD12-2E4F-AD12-D6139C6F4758}"/>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7" name="Footer Placeholder 8">
            <a:extLst>
              <a:ext uri="{FF2B5EF4-FFF2-40B4-BE49-F238E27FC236}">
                <a16:creationId xmlns:a16="http://schemas.microsoft.com/office/drawing/2014/main" id="{E97BA804-CE67-FD44-A76B-B70E09643449}"/>
              </a:ext>
            </a:extLst>
          </p:cNvPr>
          <p:cNvSpPr>
            <a:spLocks noGrp="1"/>
          </p:cNvSpPr>
          <p:nvPr>
            <p:ph type="ftr" sz="quarter" idx="11"/>
          </p:nvPr>
        </p:nvSpPr>
        <p:spPr>
          <a:xfrm rot="16200000">
            <a:off x="-1648690" y="4276347"/>
            <a:ext cx="4114800" cy="365125"/>
          </a:xfrm>
        </p:spPr>
        <p:txBody>
          <a:bodyPr/>
          <a:lstStyle/>
          <a:p>
            <a:r>
              <a:rPr lang="en-US" dirty="0">
                <a:solidFill>
                  <a:srgbClr val="6653DA"/>
                </a:solidFill>
                <a:latin typeface="Arial" panose="020B0604020202020204" pitchFamily="34" charset="0"/>
                <a:cs typeface="Arial" panose="020B0604020202020204" pitchFamily="34" charset="0"/>
              </a:rPr>
              <a:t>DR PROSPERA TEDAM FOR RWMSWTP 2020</a:t>
            </a:r>
          </a:p>
        </p:txBody>
      </p:sp>
      <p:sp>
        <p:nvSpPr>
          <p:cNvPr id="8" name="TextBox 7">
            <a:extLst>
              <a:ext uri="{FF2B5EF4-FFF2-40B4-BE49-F238E27FC236}">
                <a16:creationId xmlns:a16="http://schemas.microsoft.com/office/drawing/2014/main" id="{27D88369-8EB9-644B-A0DE-C7DC486F102C}"/>
              </a:ext>
            </a:extLst>
          </p:cNvPr>
          <p:cNvSpPr txBox="1"/>
          <p:nvPr/>
        </p:nvSpPr>
        <p:spPr>
          <a:xfrm>
            <a:off x="5888180" y="930165"/>
            <a:ext cx="5708074" cy="5586145"/>
          </a:xfrm>
          <a:prstGeom prst="rect">
            <a:avLst/>
          </a:prstGeom>
          <a:noFill/>
        </p:spPr>
        <p:txBody>
          <a:bodyPr wrap="square" rtlCol="0">
            <a:spAutoFit/>
          </a:bodyPr>
          <a:lstStyle/>
          <a:p>
            <a:pPr algn="just"/>
            <a:r>
              <a:rPr lang="en-GB" sz="2100" dirty="0">
                <a:latin typeface="Avenir Next" panose="020B0503020202020204" pitchFamily="34" charset="0"/>
              </a:rPr>
              <a:t>I have been engaged with research in the area of oppression and discrimination since my undergraduate days.</a:t>
            </a:r>
          </a:p>
          <a:p>
            <a:pPr algn="just"/>
            <a:endParaRPr lang="en-GB" sz="2100" dirty="0">
              <a:latin typeface="Avenir Next" panose="020B0503020202020204" pitchFamily="34" charset="0"/>
            </a:endParaRPr>
          </a:p>
          <a:p>
            <a:pPr algn="just"/>
            <a:r>
              <a:rPr lang="en-GB" sz="2100" dirty="0">
                <a:latin typeface="Avenir Next" panose="020B0503020202020204" pitchFamily="34" charset="0"/>
              </a:rPr>
              <a:t>Whilst there have been improvements along the way, there is still so much left to achieve.</a:t>
            </a:r>
          </a:p>
          <a:p>
            <a:pPr algn="just"/>
            <a:endParaRPr lang="en-GB" sz="2100" dirty="0">
              <a:latin typeface="Avenir Next" panose="020B0503020202020204" pitchFamily="34" charset="0"/>
            </a:endParaRPr>
          </a:p>
          <a:p>
            <a:pPr algn="just"/>
            <a:r>
              <a:rPr lang="en-GB" sz="2100" dirty="0">
                <a:latin typeface="Avenir Next" panose="020B0503020202020204" pitchFamily="34" charset="0"/>
              </a:rPr>
              <a:t>As a social work academic, I have been concerned about how to effectively ‘teach’ anti-oppressive practice so that graduating social workers feel confident and equipped with the skills and knowledge to work anti-oppressively.</a:t>
            </a:r>
          </a:p>
          <a:p>
            <a:pPr algn="just"/>
            <a:endParaRPr lang="en-GB" sz="2100" dirty="0">
              <a:latin typeface="Avenir Next" panose="020B0503020202020204" pitchFamily="34" charset="0"/>
            </a:endParaRPr>
          </a:p>
          <a:p>
            <a:pPr algn="just"/>
            <a:r>
              <a:rPr lang="en-GB" sz="2100" dirty="0">
                <a:latin typeface="Avenir Next" panose="020B0503020202020204" pitchFamily="34" charset="0"/>
              </a:rPr>
              <a:t>My goal has been to develop tools which are widely applicable in social work education and practice.</a:t>
            </a:r>
          </a:p>
        </p:txBody>
      </p:sp>
    </p:spTree>
    <p:extLst>
      <p:ext uri="{BB962C8B-B14F-4D97-AF65-F5344CB8AC3E}">
        <p14:creationId xmlns:p14="http://schemas.microsoft.com/office/powerpoint/2010/main" val="36993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2070</Words>
  <Application>Microsoft Office PowerPoint</Application>
  <PresentationFormat>Widescreen</PresentationFormat>
  <Paragraphs>235</Paragraphs>
  <Slides>30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Avenir Next</vt:lpstr>
      <vt:lpstr>Avenir Next Heavy</vt:lpstr>
      <vt:lpstr>Avenir Next Medium</vt:lpstr>
      <vt:lpstr>Calibri</vt:lpstr>
      <vt:lpstr>Calibri Light</vt:lpstr>
      <vt:lpstr>Krungthep</vt:lpstr>
      <vt:lpstr>LilyUPC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Conlon</dc:creator>
  <cp:lastModifiedBy>Prospera Tedam</cp:lastModifiedBy>
  <cp:revision>21</cp:revision>
  <dcterms:created xsi:type="dcterms:W3CDTF">2020-09-02T02:57:05Z</dcterms:created>
  <dcterms:modified xsi:type="dcterms:W3CDTF">2020-09-02T18:37:57Z</dcterms:modified>
</cp:coreProperties>
</file>